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www.linkedin.com/in/eddison-shumba-356a2166/" TargetMode="External"/><Relationship Id="rId6" Type="http://schemas.openxmlformats.org/officeDocument/2006/relationships/hyperlink" Target="https://www.linkedin.com/in/cordy-joseph-2ab8a1a9/" TargetMode="External"/><Relationship Id="rId7" Type="http://schemas.openxmlformats.org/officeDocument/2006/relationships/hyperlink" Target="https://www.linkedin.com/in/max-gershfield/" TargetMode="External"/><Relationship Id="rId8" Type="http://schemas.openxmlformats.org/officeDocument/2006/relationships/hyperlink" Target="https://www.linkedin.com/in/max-gershfield/" TargetMode="External"/><Relationship Id="rId9" Type="http://schemas.openxmlformats.org/officeDocument/2006/relationships/hyperlink" Target="https://www.linkedin.com/in/david-ellams-77132142/"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10" Type="http://schemas.openxmlformats.org/officeDocument/2006/relationships/slideLayout" Target="../slideLayouts/slideLayout1.xml"/><Relationship Id="rId1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www.linkedin.com/in/christineheiss/" TargetMode="External"/><Relationship Id="rId6" Type="http://schemas.openxmlformats.org/officeDocument/2006/relationships/hyperlink" Target="https://www.linkedin.com/in/qurbonali-nazarov-8837b2310/" TargetMode="External"/><Relationship Id="rId7" Type="http://schemas.openxmlformats.org/officeDocument/2006/relationships/hyperlink" Target="https://www.linkedin.com/in/aziz-bobokhujaev-245bb2229/" TargetMode="External"/><Relationship Id="rId8" Type="http://schemas.openxmlformats.org/officeDocument/2006/relationships/hyperlink" Target="https://www.linkedin.com/in/david-ellams-77132142/"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9" Type="http://schemas.openxmlformats.org/officeDocument/2006/relationships/slideLayout" Target="../slideLayouts/slideLayout1.xml"/><Relationship Id="rId10"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slideLayout" Target="../slideLayouts/slideLayout1.xml"/><Relationship Id="rId10"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1F1F1"/>
        </a:solidFill>
      </p:bgPr>
    </p:bg>
    <p:spTree>
      <p:nvGrpSpPr>
        <p:cNvPr id="1" name=""/>
        <p:cNvGrpSpPr/>
        <p:nvPr/>
      </p:nvGrpSpPr>
      <p:grpSpPr>
        <a:xfrm>
          <a:off x="0" y="0"/>
          <a:ext cx="0" cy="0"/>
          <a:chOff x="0" y="0"/>
          <a:chExt cx="0" cy="0"/>
        </a:xfrm>
      </p:grpSpPr>
      <p:sp>
        <p:nvSpPr>
          <p:cNvPr id="2" name="Shape 0"/>
          <p:cNvSpPr/>
          <p:nvPr/>
        </p:nvSpPr>
        <p:spPr>
          <a:xfrm>
            <a:off x="171450" y="4710113"/>
            <a:ext cx="1804988" cy="261937"/>
          </a:xfrm>
          <a:prstGeom prst="rect">
            <a:avLst/>
          </a:prstGeom>
          <a:noFill/>
          <a:ln/>
        </p:spPr>
      </p:sp>
      <p:sp>
        <p:nvSpPr>
          <p:cNvPr id="3" name="Shape 1"/>
          <p:cNvSpPr/>
          <p:nvPr/>
        </p:nvSpPr>
        <p:spPr>
          <a:xfrm>
            <a:off x="171450" y="4710113"/>
            <a:ext cx="609600" cy="261937"/>
          </a:xfrm>
          <a:prstGeom prst="roundRect">
            <a:avLst>
              <a:gd name="adj" fmla="val 349092"/>
            </a:avLst>
          </a:prstGeom>
          <a:solidFill>
            <a:srgbClr val="000000"/>
          </a:solidFill>
          <a:ln/>
        </p:spPr>
      </p:sp>
      <p:sp>
        <p:nvSpPr>
          <p:cNvPr id="4" name="Shape 2"/>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pic>
        <p:nvPicPr>
          <p:cNvPr id="5" name="Image 0" descr="preencoded.png">    </p:cNvPr>
          <p:cNvPicPr>
            <a:picLocks noChangeAspect="1"/>
          </p:cNvPicPr>
          <p:nvPr/>
        </p:nvPicPr>
        <p:blipFill>
          <a:blip r:embed="rId1"/>
          <a:stretch>
            <a:fillRect/>
          </a:stretch>
        </p:blipFill>
        <p:spPr>
          <a:xfrm>
            <a:off x="3448050" y="1928813"/>
            <a:ext cx="2247900" cy="900113"/>
          </a:xfrm>
          <a:prstGeom prst="rect">
            <a:avLst/>
          </a:prstGeom>
        </p:spPr>
      </p:pic>
      <p:sp>
        <p:nvSpPr>
          <p:cNvPr id="6" name="Text 3"/>
          <p:cNvSpPr/>
          <p:nvPr/>
        </p:nvSpPr>
        <p:spPr>
          <a:xfrm>
            <a:off x="1266825" y="3095625"/>
            <a:ext cx="7067550" cy="476250"/>
          </a:xfrm>
          <a:prstGeom prst="rect">
            <a:avLst/>
          </a:prstGeom>
          <a:noFill/>
          <a:ln/>
        </p:spPr>
        <p:txBody>
          <a:bodyPr wrap="square" rtlCol="0" anchor="ctr"/>
          <a:lstStyle/>
          <a:p>
            <a:pPr algn="ctr" indent="0" marL="0">
              <a:lnSpc>
                <a:spcPts val="1875"/>
              </a:lnSpc>
              <a:buNone/>
            </a:pPr>
            <a:r>
              <a:rPr lang="en-US" sz="1875" i="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Africa-first, next generation mobility platform</a:t>
            </a:r>
            <a:endParaRPr lang="en-US" sz="1875" dirty="0"/>
          </a:p>
        </p:txBody>
      </p:sp>
      <p:sp>
        <p:nvSpPr>
          <p:cNvPr id="7" name="Text 4"/>
          <p:cNvSpPr/>
          <p:nvPr/>
        </p:nvSpPr>
        <p:spPr>
          <a:xfrm>
            <a:off x="-3848100" y="-79557562"/>
            <a:ext cx="3790950" cy="166688"/>
          </a:xfrm>
          <a:prstGeom prst="rect">
            <a:avLst/>
          </a:prstGeom>
          <a:noFill/>
          <a:ln/>
        </p:spPr>
        <p:txBody>
          <a:bodyPr wrap="square" rtlCol="0" anchor="ctr"/>
          <a:lstStyle/>
          <a:p>
            <a:pPr algn="ctr"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Select your driver</a:t>
            </a:r>
            <a:endParaRPr lang="en-US" sz="2325" dirty="0"/>
          </a:p>
        </p:txBody>
      </p:sp>
      <p:sp>
        <p:nvSpPr>
          <p:cNvPr id="8" name="Text 5"/>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9" name="Text 6"/>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0">
            <a:off x="171450" y="485775"/>
            <a:ext cx="8801100" cy="0"/>
          </a:xfrm>
          <a:prstGeom prst="line">
            <a:avLst/>
          </a:prstGeom>
          <a:noFill/>
          <a:ln w="31750">
            <a:solidFill>
              <a:srgbClr val="FFFFFF"/>
            </a:solidFill>
            <a:prstDash val="solid"/>
          </a:ln>
        </p:spPr>
      </p:sp>
      <p:sp>
        <p:nvSpPr>
          <p:cNvPr id="3" name="Shape 1"/>
          <p:cNvSpPr/>
          <p:nvPr/>
        </p:nvSpPr>
        <p:spPr>
          <a:xfrm rot="0">
            <a:off x="171450" y="1176338"/>
            <a:ext cx="8801100" cy="0"/>
          </a:xfrm>
          <a:prstGeom prst="line">
            <a:avLst/>
          </a:prstGeom>
          <a:noFill/>
          <a:ln w="31750">
            <a:solidFill>
              <a:srgbClr val="737373">
                <a:alpha val="30000"/>
              </a:srgbClr>
            </a:solidFill>
            <a:prstDash val="solid"/>
          </a:ln>
        </p:spPr>
      </p:sp>
      <p:sp>
        <p:nvSpPr>
          <p:cNvPr id="4" name="Shape 2"/>
          <p:cNvSpPr/>
          <p:nvPr/>
        </p:nvSpPr>
        <p:spPr>
          <a:xfrm rot="0">
            <a:off x="171450" y="2338388"/>
            <a:ext cx="8801100" cy="0"/>
          </a:xfrm>
          <a:prstGeom prst="line">
            <a:avLst/>
          </a:prstGeom>
          <a:noFill/>
          <a:ln w="31750">
            <a:solidFill>
              <a:srgbClr val="737373">
                <a:alpha val="30000"/>
              </a:srgbClr>
            </a:solidFill>
            <a:prstDash val="solid"/>
          </a:ln>
        </p:spPr>
      </p:sp>
      <p:sp>
        <p:nvSpPr>
          <p:cNvPr id="5" name="Shape 3"/>
          <p:cNvSpPr/>
          <p:nvPr/>
        </p:nvSpPr>
        <p:spPr>
          <a:xfrm rot="0">
            <a:off x="171450" y="3524250"/>
            <a:ext cx="8801100" cy="0"/>
          </a:xfrm>
          <a:prstGeom prst="line">
            <a:avLst/>
          </a:prstGeom>
          <a:noFill/>
          <a:ln w="31750">
            <a:solidFill>
              <a:srgbClr val="737373">
                <a:alpha val="30000"/>
              </a:srgbClr>
            </a:solidFill>
            <a:prstDash val="solid"/>
          </a:ln>
        </p:spPr>
      </p:sp>
      <p:sp>
        <p:nvSpPr>
          <p:cNvPr id="6" name="Shape 4"/>
          <p:cNvSpPr/>
          <p:nvPr/>
        </p:nvSpPr>
        <p:spPr>
          <a:xfrm rot="0">
            <a:off x="171450" y="1752600"/>
            <a:ext cx="8801100" cy="0"/>
          </a:xfrm>
          <a:prstGeom prst="line">
            <a:avLst/>
          </a:prstGeom>
          <a:noFill/>
          <a:ln w="31750">
            <a:solidFill>
              <a:srgbClr val="737373">
                <a:alpha val="30000"/>
              </a:srgbClr>
            </a:solidFill>
            <a:prstDash val="solid"/>
          </a:ln>
        </p:spPr>
      </p:sp>
      <p:sp>
        <p:nvSpPr>
          <p:cNvPr id="7" name="Shape 5"/>
          <p:cNvSpPr/>
          <p:nvPr/>
        </p:nvSpPr>
        <p:spPr>
          <a:xfrm rot="0">
            <a:off x="171450" y="2914650"/>
            <a:ext cx="8801100" cy="0"/>
          </a:xfrm>
          <a:prstGeom prst="line">
            <a:avLst/>
          </a:prstGeom>
          <a:noFill/>
          <a:ln w="31750">
            <a:solidFill>
              <a:srgbClr val="737373">
                <a:alpha val="30000"/>
              </a:srgbClr>
            </a:solidFill>
            <a:prstDash val="solid"/>
          </a:ln>
        </p:spPr>
      </p:sp>
      <p:sp>
        <p:nvSpPr>
          <p:cNvPr id="8" name="Shape 6"/>
          <p:cNvSpPr/>
          <p:nvPr/>
        </p:nvSpPr>
        <p:spPr>
          <a:xfrm rot="0">
            <a:off x="171450" y="4224338"/>
            <a:ext cx="8801100" cy="0"/>
          </a:xfrm>
          <a:prstGeom prst="line">
            <a:avLst/>
          </a:prstGeom>
          <a:noFill/>
          <a:ln w="31750">
            <a:solidFill>
              <a:srgbClr val="737373">
                <a:alpha val="30000"/>
              </a:srgbClr>
            </a:solidFill>
            <a:prstDash val="solid"/>
          </a:ln>
        </p:spPr>
      </p:sp>
      <p:sp>
        <p:nvSpPr>
          <p:cNvPr id="9" name="Text 7"/>
          <p:cNvSpPr/>
          <p:nvPr/>
        </p:nvSpPr>
        <p:spPr>
          <a:xfrm>
            <a:off x="-6543675" y="-78300262"/>
            <a:ext cx="7248525" cy="4876800"/>
          </a:xfrm>
          <a:prstGeom prst="roundRect">
            <a:avLst>
              <a:gd name="adj" fmla="val 7500"/>
            </a:avLst>
          </a:prstGeom>
          <a:solidFill>
            <a:srgbClr val="FFFFFF"/>
          </a:solidFill>
          <a:ln/>
        </p:spPr>
        <p:txBody>
          <a:bodyPr wrap="square" rtlCol="0" anchor="ctr"/>
          <a:lstStyle/>
          <a:p>
            <a:pPr indent="0" marL="0">
              <a:buNone/>
            </a:pPr>
            <a:endParaRPr lang="en-US" dirty="0"/>
          </a:p>
        </p:txBody>
      </p:sp>
      <p:sp>
        <p:nvSpPr>
          <p:cNvPr id="10" name="Text 8"/>
          <p:cNvSpPr/>
          <p:nvPr/>
        </p:nvSpPr>
        <p:spPr>
          <a:xfrm>
            <a:off x="333375" y="223838"/>
            <a:ext cx="22526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KEY DIFFERENTIATORS</a:t>
            </a:r>
            <a:endParaRPr lang="en-US" sz="1650" dirty="0"/>
          </a:p>
        </p:txBody>
      </p:sp>
      <p:sp>
        <p:nvSpPr>
          <p:cNvPr id="11" name="Text 9"/>
          <p:cNvSpPr/>
          <p:nvPr/>
        </p:nvSpPr>
        <p:spPr>
          <a:xfrm>
            <a:off x="333375" y="752475"/>
            <a:ext cx="2243138" cy="1095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Choice</a:t>
            </a:r>
            <a:endParaRPr lang="en-US" sz="1500" dirty="0"/>
          </a:p>
        </p:txBody>
      </p:sp>
      <p:sp>
        <p:nvSpPr>
          <p:cNvPr id="12" name="Text 10"/>
          <p:cNvSpPr/>
          <p:nvPr/>
        </p:nvSpPr>
        <p:spPr>
          <a:xfrm>
            <a:off x="333375" y="1914525"/>
            <a:ext cx="2243138" cy="1095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Interoperability</a:t>
            </a:r>
            <a:endParaRPr lang="en-US" sz="1500" dirty="0"/>
          </a:p>
        </p:txBody>
      </p:sp>
      <p:sp>
        <p:nvSpPr>
          <p:cNvPr id="13" name="Text 11"/>
          <p:cNvSpPr/>
          <p:nvPr/>
        </p:nvSpPr>
        <p:spPr>
          <a:xfrm>
            <a:off x="333375" y="3138488"/>
            <a:ext cx="18240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Local Ownership &amp; Trust Layer</a:t>
            </a:r>
            <a:endParaRPr lang="en-US" sz="1500" dirty="0"/>
          </a:p>
        </p:txBody>
      </p:sp>
      <p:sp>
        <p:nvSpPr>
          <p:cNvPr id="14" name="Text 12"/>
          <p:cNvSpPr/>
          <p:nvPr/>
        </p:nvSpPr>
        <p:spPr>
          <a:xfrm>
            <a:off x="333375" y="1366838"/>
            <a:ext cx="1657350" cy="1095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Tourism focus</a:t>
            </a:r>
            <a:endParaRPr lang="en-US" sz="1500" dirty="0"/>
          </a:p>
        </p:txBody>
      </p:sp>
      <p:sp>
        <p:nvSpPr>
          <p:cNvPr id="15" name="Text 13"/>
          <p:cNvSpPr/>
          <p:nvPr/>
        </p:nvSpPr>
        <p:spPr>
          <a:xfrm>
            <a:off x="333375" y="2528888"/>
            <a:ext cx="18240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Commission-Based Ecosystem</a:t>
            </a:r>
            <a:endParaRPr lang="en-US" sz="1500" dirty="0"/>
          </a:p>
        </p:txBody>
      </p:sp>
      <p:sp>
        <p:nvSpPr>
          <p:cNvPr id="16" name="Text 14"/>
          <p:cNvSpPr/>
          <p:nvPr/>
        </p:nvSpPr>
        <p:spPr>
          <a:xfrm>
            <a:off x="333375" y="3667125"/>
            <a:ext cx="1657350" cy="4524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Focus on Underserved Markets</a:t>
            </a:r>
            <a:endParaRPr lang="en-US" sz="1500" dirty="0"/>
          </a:p>
        </p:txBody>
      </p:sp>
      <p:sp>
        <p:nvSpPr>
          <p:cNvPr id="17" name="Text 15"/>
          <p:cNvSpPr/>
          <p:nvPr/>
        </p:nvSpPr>
        <p:spPr>
          <a:xfrm>
            <a:off x="333375" y="4448175"/>
            <a:ext cx="1657350"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Enterprise &amp; Events Ready</a:t>
            </a:r>
            <a:endParaRPr lang="en-US" sz="1500" dirty="0"/>
          </a:p>
        </p:txBody>
      </p:sp>
      <p:sp>
        <p:nvSpPr>
          <p:cNvPr id="18" name="Text 16"/>
          <p:cNvSpPr/>
          <p:nvPr/>
        </p:nvSpPr>
        <p:spPr>
          <a:xfrm>
            <a:off x="1700213" y="752475"/>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Scheduled rides with personalized features (vehicle type, driver, comfort).</a:t>
            </a:r>
            <a:endParaRPr lang="en-US" sz="1500" dirty="0"/>
          </a:p>
        </p:txBody>
      </p:sp>
      <p:sp>
        <p:nvSpPr>
          <p:cNvPr id="19" name="Text 17"/>
          <p:cNvSpPr/>
          <p:nvPr/>
        </p:nvSpPr>
        <p:spPr>
          <a:xfrm>
            <a:off x="1700213" y="1914525"/>
            <a:ext cx="3495675" cy="1095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Connects to hotel systems, event apps</a:t>
            </a:r>
            <a:endParaRPr lang="en-US" sz="1500" dirty="0"/>
          </a:p>
        </p:txBody>
      </p:sp>
      <p:sp>
        <p:nvSpPr>
          <p:cNvPr id="20" name="Text 18"/>
          <p:cNvSpPr/>
          <p:nvPr/>
        </p:nvSpPr>
        <p:spPr>
          <a:xfrm>
            <a:off x="1700213" y="3138488"/>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Community-based fleets, trained drivers, ratings, ID, feedback.</a:t>
            </a:r>
            <a:endParaRPr lang="en-US" sz="1500" dirty="0"/>
          </a:p>
        </p:txBody>
      </p:sp>
      <p:sp>
        <p:nvSpPr>
          <p:cNvPr id="21" name="Text 19"/>
          <p:cNvSpPr/>
          <p:nvPr/>
        </p:nvSpPr>
        <p:spPr>
          <a:xfrm>
            <a:off x="1700213" y="1366838"/>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Partners with hotels, airports, airlines, and tourism boards.</a:t>
            </a:r>
            <a:endParaRPr lang="en-US" sz="1500" dirty="0"/>
          </a:p>
        </p:txBody>
      </p:sp>
      <p:sp>
        <p:nvSpPr>
          <p:cNvPr id="22" name="Text 20"/>
          <p:cNvSpPr/>
          <p:nvPr/>
        </p:nvSpPr>
        <p:spPr>
          <a:xfrm>
            <a:off x="1700213" y="2528888"/>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100% cashless; partners earn via affiliate QR codes.</a:t>
            </a:r>
            <a:endParaRPr lang="en-US" sz="1500" dirty="0"/>
          </a:p>
        </p:txBody>
      </p:sp>
      <p:sp>
        <p:nvSpPr>
          <p:cNvPr id="23" name="Text 21"/>
          <p:cNvSpPr/>
          <p:nvPr/>
        </p:nvSpPr>
        <p:spPr>
          <a:xfrm>
            <a:off x="1700213" y="3667125"/>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Africa-first; built for low-signal, fragmented regions.</a:t>
            </a:r>
            <a:endParaRPr lang="en-US" sz="1500" dirty="0"/>
          </a:p>
        </p:txBody>
      </p:sp>
      <p:sp>
        <p:nvSpPr>
          <p:cNvPr id="24" name="Text 22"/>
          <p:cNvSpPr/>
          <p:nvPr/>
        </p:nvSpPr>
        <p:spPr>
          <a:xfrm>
            <a:off x="1700213" y="4448175"/>
            <a:ext cx="3495675"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Ride bundles, corporate billing, branded guest services.</a:t>
            </a:r>
            <a:endParaRPr lang="en-US" sz="1500" dirty="0"/>
          </a:p>
        </p:txBody>
      </p:sp>
      <p:sp>
        <p:nvSpPr>
          <p:cNvPr id="25" name="Text 23"/>
          <p:cNvSpPr/>
          <p:nvPr/>
        </p:nvSpPr>
        <p:spPr>
          <a:xfrm>
            <a:off x="4976813" y="752475"/>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Focus on on-demand with little customisation</a:t>
            </a:r>
            <a:endParaRPr lang="en-US" sz="1500" dirty="0"/>
          </a:p>
        </p:txBody>
      </p:sp>
      <p:sp>
        <p:nvSpPr>
          <p:cNvPr id="26" name="Text 24"/>
          <p:cNvSpPr/>
          <p:nvPr/>
        </p:nvSpPr>
        <p:spPr>
          <a:xfrm>
            <a:off x="4976813" y="1914525"/>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Closed systems, limited API access.</a:t>
            </a:r>
            <a:endParaRPr lang="en-US" sz="1500" dirty="0"/>
          </a:p>
        </p:txBody>
      </p:sp>
      <p:sp>
        <p:nvSpPr>
          <p:cNvPr id="27" name="Text 25"/>
          <p:cNvSpPr/>
          <p:nvPr/>
        </p:nvSpPr>
        <p:spPr>
          <a:xfrm>
            <a:off x="4976813" y="3138488"/>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Centralized driver onboarding.</a:t>
            </a:r>
            <a:endParaRPr lang="en-US" sz="1500" dirty="0"/>
          </a:p>
        </p:txBody>
      </p:sp>
      <p:sp>
        <p:nvSpPr>
          <p:cNvPr id="28" name="Text 26"/>
          <p:cNvSpPr/>
          <p:nvPr/>
        </p:nvSpPr>
        <p:spPr>
          <a:xfrm>
            <a:off x="4976813" y="1366838"/>
            <a:ext cx="2176462" cy="10953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Focus on B2C only.</a:t>
            </a:r>
            <a:endParaRPr lang="en-US" sz="1500" dirty="0"/>
          </a:p>
        </p:txBody>
      </p:sp>
      <p:sp>
        <p:nvSpPr>
          <p:cNvPr id="29" name="Text 27"/>
          <p:cNvSpPr/>
          <p:nvPr/>
        </p:nvSpPr>
        <p:spPr>
          <a:xfrm>
            <a:off x="4976813" y="2528888"/>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Transactional; no partner incentives.</a:t>
            </a:r>
            <a:endParaRPr lang="en-US" sz="1500" dirty="0"/>
          </a:p>
        </p:txBody>
      </p:sp>
      <p:sp>
        <p:nvSpPr>
          <p:cNvPr id="30" name="Text 28"/>
          <p:cNvSpPr/>
          <p:nvPr/>
        </p:nvSpPr>
        <p:spPr>
          <a:xfrm>
            <a:off x="4976813" y="3667125"/>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Struggles in these areas.</a:t>
            </a:r>
            <a:endParaRPr lang="en-US" sz="1500" dirty="0"/>
          </a:p>
        </p:txBody>
      </p:sp>
      <p:sp>
        <p:nvSpPr>
          <p:cNvPr id="31" name="Text 29"/>
          <p:cNvSpPr/>
          <p:nvPr/>
        </p:nvSpPr>
        <p:spPr>
          <a:xfrm>
            <a:off x="4976813" y="4448175"/>
            <a:ext cx="2176462"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Minimal or no enterprise features.</a:t>
            </a:r>
            <a:endParaRPr lang="en-US" sz="1500" dirty="0"/>
          </a:p>
        </p:txBody>
      </p:sp>
      <p:sp>
        <p:nvSpPr>
          <p:cNvPr id="32" name="Text 30"/>
          <p:cNvSpPr/>
          <p:nvPr/>
        </p:nvSpPr>
        <p:spPr>
          <a:xfrm>
            <a:off x="6938963" y="752475"/>
            <a:ext cx="249078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Tourists and professionals want reliability</a:t>
            </a:r>
            <a:endParaRPr lang="en-US" sz="1500" dirty="0"/>
          </a:p>
        </p:txBody>
      </p:sp>
      <p:sp>
        <p:nvSpPr>
          <p:cNvPr id="33" name="Text 31"/>
          <p:cNvSpPr/>
          <p:nvPr/>
        </p:nvSpPr>
        <p:spPr>
          <a:xfrm>
            <a:off x="6938963" y="1914525"/>
            <a:ext cx="249078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Enables rapid scaling via partnerships </a:t>
            </a:r>
            <a:endParaRPr lang="en-US" sz="1500" dirty="0"/>
          </a:p>
        </p:txBody>
      </p:sp>
      <p:sp>
        <p:nvSpPr>
          <p:cNvPr id="34" name="Text 32"/>
          <p:cNvSpPr/>
          <p:nvPr/>
        </p:nvSpPr>
        <p:spPr>
          <a:xfrm>
            <a:off x="6938963" y="3138488"/>
            <a:ext cx="249078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Builds safety, cultural sensitivity, and reliability.</a:t>
            </a:r>
            <a:endParaRPr lang="en-US" sz="1500" dirty="0"/>
          </a:p>
        </p:txBody>
      </p:sp>
      <p:sp>
        <p:nvSpPr>
          <p:cNvPr id="35" name="Text 33"/>
          <p:cNvSpPr/>
          <p:nvPr/>
        </p:nvSpPr>
        <p:spPr>
          <a:xfrm>
            <a:off x="6938963" y="1366838"/>
            <a:ext cx="26622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We access institutional demand with lower CAC.</a:t>
            </a:r>
            <a:endParaRPr lang="en-US" sz="1500" dirty="0"/>
          </a:p>
        </p:txBody>
      </p:sp>
      <p:sp>
        <p:nvSpPr>
          <p:cNvPr id="36" name="Text 34"/>
          <p:cNvSpPr/>
          <p:nvPr/>
        </p:nvSpPr>
        <p:spPr>
          <a:xfrm>
            <a:off x="6938963" y="2528888"/>
            <a:ext cx="26622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Aligns incentives — makes Timo worth promoting.</a:t>
            </a:r>
            <a:endParaRPr lang="en-US" sz="1500" dirty="0"/>
          </a:p>
        </p:txBody>
      </p:sp>
      <p:sp>
        <p:nvSpPr>
          <p:cNvPr id="37" name="Text 35"/>
          <p:cNvSpPr/>
          <p:nvPr/>
        </p:nvSpPr>
        <p:spPr>
          <a:xfrm>
            <a:off x="6938963" y="3667125"/>
            <a:ext cx="26622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Timo unlocks latent demand — gains first-mover advantage.</a:t>
            </a:r>
            <a:endParaRPr lang="en-US" sz="1500" dirty="0"/>
          </a:p>
        </p:txBody>
      </p:sp>
      <p:sp>
        <p:nvSpPr>
          <p:cNvPr id="38" name="Text 36"/>
          <p:cNvSpPr/>
          <p:nvPr/>
        </p:nvSpPr>
        <p:spPr>
          <a:xfrm>
            <a:off x="6938963" y="4448175"/>
            <a:ext cx="2662238" cy="280988"/>
          </a:xfrm>
          <a:prstGeom prst="rect">
            <a:avLst/>
          </a:prstGeom>
          <a:noFill/>
          <a:ln/>
        </p:spPr>
        <p:txBody>
          <a:bodyPr wrap="square" rtlCol="0" anchor="ctr"/>
          <a:lstStyle/>
          <a:p>
            <a:pPr algn="l" indent="0" marL="0">
              <a:lnSpc>
                <a:spcPts val="1350"/>
              </a:lnSpc>
              <a:buNone/>
            </a:pPr>
            <a:r>
              <a:rPr lang="en-US" sz="1500" b="1" dirty="0">
                <a:solidFill>
                  <a:srgbClr val="000000">
                    <a:alpha val="99000"/>
                  </a:srgbClr>
                </a:solidFill>
                <a:latin typeface="Darker Grotesque" pitchFamily="34" charset="0"/>
                <a:ea typeface="Darker Grotesque" pitchFamily="34" charset="-122"/>
                <a:cs typeface="Darker Grotesque" pitchFamily="34" charset="-120"/>
              </a:rPr>
              <a:t>High-LTV B2B market with repeat demand.</a:t>
            </a:r>
            <a:endParaRPr lang="en-US" sz="1500" dirty="0"/>
          </a:p>
        </p:txBody>
      </p:sp>
      <p:sp>
        <p:nvSpPr>
          <p:cNvPr id="39" name="Text 37"/>
          <p:cNvSpPr/>
          <p:nvPr/>
        </p:nvSpPr>
        <p:spPr>
          <a:xfrm>
            <a:off x="2709863" y="223838"/>
            <a:ext cx="9191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 TIMO </a:t>
            </a:r>
            <a:endParaRPr lang="en-US" sz="1650" dirty="0"/>
          </a:p>
        </p:txBody>
      </p:sp>
      <p:sp>
        <p:nvSpPr>
          <p:cNvPr id="40" name="Text 38"/>
          <p:cNvSpPr/>
          <p:nvPr/>
        </p:nvSpPr>
        <p:spPr>
          <a:xfrm>
            <a:off x="5300663" y="223838"/>
            <a:ext cx="1123950"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 OTHERS </a:t>
            </a:r>
            <a:endParaRPr lang="en-US" sz="1650" dirty="0"/>
          </a:p>
        </p:txBody>
      </p:sp>
      <p:sp>
        <p:nvSpPr>
          <p:cNvPr id="41" name="Text 39"/>
          <p:cNvSpPr/>
          <p:nvPr/>
        </p:nvSpPr>
        <p:spPr>
          <a:xfrm>
            <a:off x="7267575" y="223838"/>
            <a:ext cx="1838325"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 WHY IT MATTERS </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81000"/>
            <a:ext cx="8801100" cy="0"/>
          </a:xfrm>
          <a:prstGeom prst="line">
            <a:avLst/>
          </a:prstGeom>
          <a:noFill/>
          <a:ln w="31750">
            <a:solidFill>
              <a:srgbClr val="000000"/>
            </a:solidFill>
            <a:prstDash val="solid"/>
          </a:ln>
        </p:spPr>
      </p:sp>
      <p:sp>
        <p:nvSpPr>
          <p:cNvPr id="3" name="Text 1"/>
          <p:cNvSpPr/>
          <p:nvPr/>
        </p:nvSpPr>
        <p:spPr>
          <a:xfrm>
            <a:off x="6081713" y="1971675"/>
            <a:ext cx="2747963" cy="1295400"/>
          </a:xfrm>
          <a:prstGeom prst="roundRect">
            <a:avLst>
              <a:gd name="adj" fmla="val 28235"/>
            </a:avLst>
          </a:prstGeom>
          <a:solidFill>
            <a:srgbClr val="07FFB0">
              <a:alpha val="20000"/>
            </a:srgbClr>
          </a:solidFill>
          <a:ln w="50800">
            <a:solidFill>
              <a:srgbClr val="00BE42">
                <a:alpha val="20000"/>
              </a:srgbClr>
            </a:solidFill>
          </a:ln>
        </p:spPr>
        <p:txBody>
          <a:bodyPr wrap="square" rtlCol="0" anchor="ctr"/>
          <a:lstStyle/>
          <a:p>
            <a:pPr indent="0" marL="0">
              <a:buNone/>
            </a:pPr>
            <a:endParaRPr lang="en-US" dirty="0"/>
          </a:p>
        </p:txBody>
      </p:sp>
      <p:sp>
        <p:nvSpPr>
          <p:cNvPr id="4" name="Text 2"/>
          <p:cNvSpPr/>
          <p:nvPr/>
        </p:nvSpPr>
        <p:spPr>
          <a:xfrm>
            <a:off x="-6534150" y="-78300262"/>
            <a:ext cx="7248525" cy="4876800"/>
          </a:xfrm>
          <a:prstGeom prst="roundRect">
            <a:avLst>
              <a:gd name="adj" fmla="val 7500"/>
            </a:avLst>
          </a:prstGeom>
          <a:solidFill>
            <a:srgbClr val="FFFFFF"/>
          </a:solidFill>
          <a:ln/>
        </p:spPr>
        <p:txBody>
          <a:bodyPr wrap="square" rtlCol="0" anchor="ctr"/>
          <a:lstStyle/>
          <a:p>
            <a:pPr indent="0" marL="0">
              <a:buNone/>
            </a:pPr>
            <a:endParaRPr lang="en-US" dirty="0"/>
          </a:p>
        </p:txBody>
      </p:sp>
      <p:sp>
        <p:nvSpPr>
          <p:cNvPr id="5" name="Text 3"/>
          <p:cNvSpPr/>
          <p:nvPr/>
        </p:nvSpPr>
        <p:spPr>
          <a:xfrm>
            <a:off x="357188" y="1971675"/>
            <a:ext cx="2744203" cy="1533525"/>
          </a:xfrm>
          <a:prstGeom prst="roundRect">
            <a:avLst>
              <a:gd name="adj" fmla="val 23851"/>
            </a:avLst>
          </a:prstGeom>
          <a:solidFill>
            <a:srgbClr val="B507FF">
              <a:alpha val="20000"/>
            </a:srgbClr>
          </a:solidFill>
          <a:ln w="50800">
            <a:solidFill>
              <a:srgbClr val="2900BE">
                <a:alpha val="20000"/>
              </a:srgbClr>
            </a:solidFill>
          </a:ln>
        </p:spPr>
        <p:txBody>
          <a:bodyPr wrap="square" rtlCol="0" anchor="ctr"/>
          <a:lstStyle/>
          <a:p>
            <a:pPr indent="0" marL="0">
              <a:buNone/>
            </a:pPr>
            <a:endParaRPr lang="en-US" dirty="0"/>
          </a:p>
        </p:txBody>
      </p:sp>
      <p:sp>
        <p:nvSpPr>
          <p:cNvPr id="6" name="Text 4"/>
          <p:cNvSpPr/>
          <p:nvPr/>
        </p:nvSpPr>
        <p:spPr>
          <a:xfrm>
            <a:off x="3224213" y="1971675"/>
            <a:ext cx="2733675" cy="1352550"/>
          </a:xfrm>
          <a:prstGeom prst="roundRect">
            <a:avLst>
              <a:gd name="adj" fmla="val 27042"/>
            </a:avLst>
          </a:prstGeom>
          <a:solidFill>
            <a:srgbClr val="FF0707">
              <a:alpha val="20000"/>
            </a:srgbClr>
          </a:solidFill>
          <a:ln w="50800">
            <a:solidFill>
              <a:srgbClr val="00BE42">
                <a:alpha val="20000"/>
              </a:srgbClr>
            </a:solidFill>
          </a:ln>
        </p:spPr>
        <p:txBody>
          <a:bodyPr wrap="square" rtlCol="0" anchor="ctr"/>
          <a:lstStyle/>
          <a:p>
            <a:pPr indent="0" marL="0">
              <a:buNone/>
            </a:pPr>
            <a:endParaRPr lang="en-US" dirty="0"/>
          </a:p>
        </p:txBody>
      </p:sp>
      <p:pic>
        <p:nvPicPr>
          <p:cNvPr id="7" name="Image 0" descr="preencoded.png">    </p:cNvPr>
          <p:cNvPicPr>
            <a:picLocks noChangeAspect="1"/>
          </p:cNvPicPr>
          <p:nvPr/>
        </p:nvPicPr>
        <p:blipFill>
          <a:blip r:embed="rId1"/>
          <a:stretch>
            <a:fillRect/>
          </a:stretch>
        </p:blipFill>
        <p:spPr>
          <a:xfrm>
            <a:off x="1000125" y="1557338"/>
            <a:ext cx="1457325" cy="1457325"/>
          </a:xfrm>
          <a:prstGeom prst="rect">
            <a:avLst/>
          </a:prstGeom>
        </p:spPr>
      </p:pic>
      <p:pic>
        <p:nvPicPr>
          <p:cNvPr id="8" name="Image 1" descr="preencoded.png">    </p:cNvPr>
          <p:cNvPicPr>
            <a:picLocks noChangeAspect="1"/>
          </p:cNvPicPr>
          <p:nvPr/>
        </p:nvPicPr>
        <p:blipFill>
          <a:blip r:embed="rId2"/>
          <a:stretch>
            <a:fillRect/>
          </a:stretch>
        </p:blipFill>
        <p:spPr>
          <a:xfrm>
            <a:off x="3948112" y="1643063"/>
            <a:ext cx="1285875" cy="1285875"/>
          </a:xfrm>
          <a:prstGeom prst="rect">
            <a:avLst/>
          </a:prstGeom>
        </p:spPr>
      </p:pic>
      <p:pic>
        <p:nvPicPr>
          <p:cNvPr id="9" name="Image 2" descr="preencoded.png">    </p:cNvPr>
          <p:cNvPicPr>
            <a:picLocks noChangeAspect="1"/>
          </p:cNvPicPr>
          <p:nvPr/>
        </p:nvPicPr>
        <p:blipFill>
          <a:blip r:embed="rId3"/>
          <a:stretch>
            <a:fillRect/>
          </a:stretch>
        </p:blipFill>
        <p:spPr>
          <a:xfrm>
            <a:off x="6724650" y="1600200"/>
            <a:ext cx="1371600" cy="1371600"/>
          </a:xfrm>
          <a:prstGeom prst="rect">
            <a:avLst/>
          </a:prstGeom>
        </p:spPr>
      </p:pic>
      <p:sp>
        <p:nvSpPr>
          <p:cNvPr id="10" name="Text 5"/>
          <p:cNvSpPr/>
          <p:nvPr/>
        </p:nvSpPr>
        <p:spPr>
          <a:xfrm>
            <a:off x="171450" y="171450"/>
            <a:ext cx="22526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KEY DIFFERENTIATORS</a:t>
            </a:r>
            <a:endParaRPr lang="en-US" sz="1650" dirty="0"/>
          </a:p>
        </p:txBody>
      </p:sp>
      <p:sp>
        <p:nvSpPr>
          <p:cNvPr id="11" name="Text 6"/>
          <p:cNvSpPr/>
          <p:nvPr/>
        </p:nvSpPr>
        <p:spPr>
          <a:xfrm>
            <a:off x="3367088" y="3257550"/>
            <a:ext cx="2652713" cy="490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Avg. Fare: $6.80 | </a:t>
            </a:r>
            <a:endParaRPr lang="en-US" sz="1500" dirty="0"/>
          </a:p>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Driver Take-home: $5.44  (20% commission)</a:t>
            </a:r>
            <a:endParaRPr lang="en-US" sz="1500" dirty="0"/>
          </a:p>
        </p:txBody>
      </p:sp>
      <p:sp>
        <p:nvSpPr>
          <p:cNvPr id="12" name="Text 7"/>
          <p:cNvSpPr/>
          <p:nvPr/>
        </p:nvSpPr>
        <p:spPr>
          <a:xfrm>
            <a:off x="6219825" y="3257550"/>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Gross margin: 25–30% </a:t>
            </a:r>
            <a:endParaRPr lang="en-US" sz="1500" dirty="0"/>
          </a:p>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(vs. 15–20% industry avg).</a:t>
            </a:r>
            <a:endParaRPr lang="en-US" sz="1500" dirty="0"/>
          </a:p>
        </p:txBody>
      </p:sp>
      <p:sp>
        <p:nvSpPr>
          <p:cNvPr id="13" name="Text 8"/>
          <p:cNvSpPr/>
          <p:nvPr/>
        </p:nvSpPr>
        <p:spPr>
          <a:xfrm>
            <a:off x="171450" y="700088"/>
            <a:ext cx="3790950" cy="6572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Fare Structure &amp; Dynamic Pricing</a:t>
            </a:r>
            <a:endParaRPr lang="en-US" sz="3300" dirty="0"/>
          </a:p>
        </p:txBody>
      </p:sp>
      <p:sp>
        <p:nvSpPr>
          <p:cNvPr id="14" name="Text 9"/>
          <p:cNvSpPr/>
          <p:nvPr/>
        </p:nvSpPr>
        <p:spPr>
          <a:xfrm>
            <a:off x="514350" y="3214688"/>
            <a:ext cx="2976563" cy="681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Tourism premium adds 15–20% margin.</a:t>
            </a:r>
            <a:endParaRPr lang="en-US" sz="1500" dirty="0"/>
          </a:p>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Adaptive engine supports ZAR/USD/ZMW.</a:t>
            </a:r>
            <a:endParaRPr lang="en-US" sz="1500" dirty="0"/>
          </a:p>
        </p:txBody>
      </p:sp>
      <p:sp>
        <p:nvSpPr>
          <p:cNvPr id="15" name="Text 10"/>
          <p:cNvSpPr/>
          <p:nvPr/>
        </p:nvSpPr>
        <p:spPr>
          <a:xfrm>
            <a:off x="2390775" y="-77914500"/>
            <a:ext cx="3005138" cy="10763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The Potential of  Decentralised Mobility</a:t>
            </a:r>
            <a:endParaRPr lang="en-US" sz="3300" dirty="0"/>
          </a:p>
        </p:txBody>
      </p:sp>
      <p:sp>
        <p:nvSpPr>
          <p:cNvPr id="16" name="Text 11"/>
          <p:cNvSpPr/>
          <p:nvPr/>
        </p:nvSpPr>
        <p:spPr>
          <a:xfrm>
            <a:off x="2390775" y="-76509562"/>
            <a:ext cx="2890838" cy="1638300"/>
          </a:xfrm>
          <a:prstGeom prst="rect">
            <a:avLst/>
          </a:prstGeom>
          <a:noFill/>
          <a:ln/>
        </p:spPr>
        <p:txBody>
          <a:bodyPr wrap="square" rtlCol="0" anchor="ctr"/>
          <a:lstStyle/>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Reliance on centralised technology providers is holding us back. Uber and Bolt hold all user data, and make all the rules. This lack of transparency is frustrating for drivers, and locks users in.    </a:t>
            </a:r>
            <a:pPr algn="l" indent="0" marL="0">
              <a:lnSpc>
                <a:spcPts val="1350"/>
              </a:lnSpc>
              <a:buNone/>
            </a:pPr>
            <a:r>
              <a:rPr lang="en-US" sz="1313" b="1" dirty="0">
                <a:solidFill>
                  <a:srgbClr val="000000">
                    <a:alpha val="99000"/>
                  </a:srgbClr>
                </a:solidFill>
                <a:latin typeface="Darker Grotesque" pitchFamily="34" charset="0"/>
                <a:ea typeface="Darker Grotesque" pitchFamily="34" charset="-122"/>
                <a:cs typeface="Darker Grotesque" pitchFamily="34" charset="-120"/>
              </a:rPr>
              <a:t>Timo imagines a different reality:</a:t>
            </a:r>
            <a:endParaRPr lang="en-US" sz="131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9050"/>
            <a:ext cx="9144000" cy="5124450"/>
          </a:xfrm>
          <a:prstGeom prst="roundRect">
            <a:avLst/>
          </a:prstGeom>
          <a:solidFill>
            <a:srgbClr val="EAEAEA"/>
          </a:solidFill>
          <a:ln/>
        </p:spPr>
      </p:sp>
      <p:sp>
        <p:nvSpPr>
          <p:cNvPr id="3" name="Shape 1"/>
          <p:cNvSpPr/>
          <p:nvPr/>
        </p:nvSpPr>
        <p:spPr>
          <a:xfrm rot="0">
            <a:off x="171450" y="381000"/>
            <a:ext cx="8801100" cy="0"/>
          </a:xfrm>
          <a:prstGeom prst="line">
            <a:avLst/>
          </a:prstGeom>
          <a:noFill/>
          <a:ln w="31750">
            <a:solidFill>
              <a:srgbClr val="000000"/>
            </a:solidFill>
            <a:prstDash val="solid"/>
          </a:ln>
        </p:spPr>
      </p:sp>
      <p:sp>
        <p:nvSpPr>
          <p:cNvPr id="4" name="Text 2"/>
          <p:cNvSpPr/>
          <p:nvPr/>
        </p:nvSpPr>
        <p:spPr>
          <a:xfrm>
            <a:off x="576263" y="1557338"/>
            <a:ext cx="2558571" cy="1765147"/>
          </a:xfrm>
          <a:prstGeom prst="roundRect">
            <a:avLst>
              <a:gd name="adj" fmla="val 20721"/>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3228435" y="1584082"/>
            <a:ext cx="2558571" cy="1707200"/>
          </a:xfrm>
          <a:prstGeom prst="roundRect">
            <a:avLst>
              <a:gd name="adj" fmla="val 21425"/>
            </a:avLst>
          </a:prstGeom>
          <a:solidFill>
            <a:srgbClr val="FFFFFF"/>
          </a:solidFill>
          <a:ln w="12700">
            <a:solidFill>
              <a:srgbClr val="000000"/>
            </a:solidFill>
          </a:ln>
        </p:spPr>
        <p:txBody>
          <a:bodyPr wrap="square" rtlCol="0" anchor="ctr"/>
          <a:lstStyle/>
          <a:p>
            <a:pPr indent="0" marL="0">
              <a:buNone/>
            </a:pPr>
            <a:endParaRPr lang="en-US" dirty="0"/>
          </a:p>
        </p:txBody>
      </p:sp>
      <p:sp>
        <p:nvSpPr>
          <p:cNvPr id="6" name="Text 4"/>
          <p:cNvSpPr/>
          <p:nvPr/>
        </p:nvSpPr>
        <p:spPr>
          <a:xfrm>
            <a:off x="5881688" y="1584082"/>
            <a:ext cx="2558571" cy="1707200"/>
          </a:xfrm>
          <a:prstGeom prst="roundRect">
            <a:avLst>
              <a:gd name="adj" fmla="val 21425"/>
            </a:avLst>
          </a:prstGeom>
          <a:solidFill>
            <a:srgbClr val="FFFFFF"/>
          </a:solidFill>
          <a:ln w="12700">
            <a:solidFill>
              <a:srgbClr val="000000"/>
            </a:solidFill>
          </a:ln>
        </p:spPr>
        <p:txBody>
          <a:bodyPr wrap="square" rtlCol="0" anchor="ctr"/>
          <a:lstStyle/>
          <a:p>
            <a:pPr indent="0" marL="0">
              <a:buNone/>
            </a:pPr>
            <a:endParaRPr lang="en-US" dirty="0"/>
          </a:p>
        </p:txBody>
      </p:sp>
      <p:sp>
        <p:nvSpPr>
          <p:cNvPr id="7" name="Text 5"/>
          <p:cNvSpPr/>
          <p:nvPr/>
        </p:nvSpPr>
        <p:spPr>
          <a:xfrm>
            <a:off x="-7315200" y="-78300262"/>
            <a:ext cx="8682038"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8" name="Text 6"/>
          <p:cNvSpPr/>
          <p:nvPr/>
        </p:nvSpPr>
        <p:spPr>
          <a:xfrm>
            <a:off x="-4329112"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9" name="Text 7"/>
          <p:cNvSpPr/>
          <p:nvPr/>
        </p:nvSpPr>
        <p:spPr>
          <a:xfrm>
            <a:off x="-4329112"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0" name="Text 8"/>
          <p:cNvSpPr/>
          <p:nvPr/>
        </p:nvSpPr>
        <p:spPr>
          <a:xfrm>
            <a:off x="-1476375"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1" name="Text 9"/>
          <p:cNvSpPr/>
          <p:nvPr/>
        </p:nvSpPr>
        <p:spPr>
          <a:xfrm>
            <a:off x="-1476375"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2" name="Text 10"/>
          <p:cNvSpPr/>
          <p:nvPr/>
        </p:nvSpPr>
        <p:spPr>
          <a:xfrm>
            <a:off x="171450" y="171450"/>
            <a:ext cx="1181100"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MISSION</a:t>
            </a:r>
            <a:endParaRPr lang="en-US" sz="1650" dirty="0"/>
          </a:p>
        </p:txBody>
      </p:sp>
      <p:sp>
        <p:nvSpPr>
          <p:cNvPr id="13" name="Text 11"/>
          <p:cNvSpPr/>
          <p:nvPr/>
        </p:nvSpPr>
        <p:spPr>
          <a:xfrm>
            <a:off x="2471738" y="585788"/>
            <a:ext cx="5148263" cy="2381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Tourism market Penetration</a:t>
            </a:r>
            <a:endParaRPr lang="en-US" sz="3300" dirty="0"/>
          </a:p>
        </p:txBody>
      </p:sp>
      <p:sp>
        <p:nvSpPr>
          <p:cNvPr id="14" name="Text 12"/>
          <p:cNvSpPr/>
          <p:nvPr/>
        </p:nvSpPr>
        <p:spPr>
          <a:xfrm>
            <a:off x="1728788" y="4452938"/>
            <a:ext cx="7015163" cy="2381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 Target: 50K riders in Y1 | 20% repeat rate</a:t>
            </a:r>
            <a:endParaRPr lang="en-US" sz="3300" dirty="0"/>
          </a:p>
        </p:txBody>
      </p:sp>
      <p:sp>
        <p:nvSpPr>
          <p:cNvPr id="15" name="Text 13"/>
          <p:cNvSpPr/>
          <p:nvPr/>
        </p:nvSpPr>
        <p:spPr>
          <a:xfrm>
            <a:off x="718896" y="1824784"/>
            <a:ext cx="2734953" cy="557213"/>
          </a:xfrm>
          <a:prstGeom prst="rect">
            <a:avLst/>
          </a:prstGeom>
          <a:noFill/>
          <a:ln/>
        </p:spPr>
        <p:txBody>
          <a:bodyPr wrap="square" rtlCol="0" anchor="ctr"/>
          <a:lstStyle/>
          <a:p>
            <a:pPr indent="0" marL="0">
              <a:buNone/>
            </a:pPr>
            <a:endParaRPr lang="en-US" dirty="0"/>
          </a:p>
        </p:txBody>
      </p:sp>
      <p:sp>
        <p:nvSpPr>
          <p:cNvPr id="16" name="Text 14"/>
          <p:cNvSpPr/>
          <p:nvPr/>
        </p:nvSpPr>
        <p:spPr>
          <a:xfrm>
            <a:off x="718896" y="1766837"/>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MOUs signed</a:t>
            </a:r>
            <a:endParaRPr lang="en-US" sz="2176" dirty="0"/>
          </a:p>
        </p:txBody>
      </p:sp>
      <p:sp>
        <p:nvSpPr>
          <p:cNvPr id="17" name="Text 15"/>
          <p:cNvSpPr/>
          <p:nvPr/>
        </p:nvSpPr>
        <p:spPr>
          <a:xfrm>
            <a:off x="3371078" y="1766837"/>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Airport &amp; Hotel</a:t>
            </a:r>
            <a:endParaRPr lang="en-US" sz="2176" dirty="0"/>
          </a:p>
        </p:txBody>
      </p:sp>
      <p:sp>
        <p:nvSpPr>
          <p:cNvPr id="18" name="Text 16"/>
          <p:cNvSpPr/>
          <p:nvPr/>
        </p:nvSpPr>
        <p:spPr>
          <a:xfrm>
            <a:off x="6024330" y="1766837"/>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Tourism Board </a:t>
            </a:r>
            <a:endParaRPr lang="en-US" sz="2176" dirty="0"/>
          </a:p>
        </p:txBody>
      </p:sp>
      <p:sp>
        <p:nvSpPr>
          <p:cNvPr id="19" name="Text 17"/>
          <p:cNvSpPr/>
          <p:nvPr/>
        </p:nvSpPr>
        <p:spPr>
          <a:xfrm>
            <a:off x="-4191000" y="-77781150"/>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0" name="Text 18"/>
          <p:cNvSpPr/>
          <p:nvPr/>
        </p:nvSpPr>
        <p:spPr>
          <a:xfrm>
            <a:off x="-4191000" y="-76433362"/>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1" name="Text 19"/>
          <p:cNvSpPr/>
          <p:nvPr/>
        </p:nvSpPr>
        <p:spPr>
          <a:xfrm>
            <a:off x="-1338262" y="-77781150"/>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2" name="Text 20"/>
          <p:cNvSpPr/>
          <p:nvPr/>
        </p:nvSpPr>
        <p:spPr>
          <a:xfrm>
            <a:off x="-1338262" y="-76433362"/>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476250" y="295275"/>
            <a:ext cx="8405813" cy="723900"/>
          </a:xfrm>
          <a:prstGeom prst="roundRect">
            <a:avLst>
              <a:gd name="adj" fmla="val 50526"/>
            </a:avLst>
          </a:prstGeom>
          <a:solidFill>
            <a:srgbClr val="000000"/>
          </a:solidFill>
          <a:ln/>
        </p:spPr>
        <p:txBody>
          <a:bodyPr wrap="square" rtlCol="0" anchor="ctr"/>
          <a:lstStyle/>
          <a:p>
            <a:pPr indent="0" marL="0">
              <a:buNone/>
            </a:pPr>
            <a:endParaRPr lang="en-US" dirty="0"/>
          </a:p>
        </p:txBody>
      </p:sp>
      <p:sp>
        <p:nvSpPr>
          <p:cNvPr id="3" name="Text 1"/>
          <p:cNvSpPr/>
          <p:nvPr/>
        </p:nvSpPr>
        <p:spPr>
          <a:xfrm>
            <a:off x="-2414587" y="-78004987"/>
            <a:ext cx="2733675" cy="1824038"/>
          </a:xfrm>
          <a:prstGeom prst="roundRect">
            <a:avLst>
              <a:gd name="adj" fmla="val 20052"/>
            </a:avLst>
          </a:prstGeom>
          <a:solidFill>
            <a:srgbClr val="D7D7D4">
              <a:alpha val="10000"/>
            </a:srgbClr>
          </a:solidFill>
          <a:ln/>
        </p:spPr>
        <p:txBody>
          <a:bodyPr wrap="square" rtlCol="0" anchor="ctr"/>
          <a:lstStyle/>
          <a:p>
            <a:pPr indent="0" marL="0">
              <a:buNone/>
            </a:pPr>
            <a:endParaRPr lang="en-US" dirty="0"/>
          </a:p>
        </p:txBody>
      </p:sp>
      <p:sp>
        <p:nvSpPr>
          <p:cNvPr id="4" name="Text 2"/>
          <p:cNvSpPr/>
          <p:nvPr/>
        </p:nvSpPr>
        <p:spPr>
          <a:xfrm>
            <a:off x="1133475" y="-78300262"/>
            <a:ext cx="8558213"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5" name="Text 3"/>
          <p:cNvSpPr/>
          <p:nvPr/>
        </p:nvSpPr>
        <p:spPr>
          <a:xfrm>
            <a:off x="1243013" y="-78238350"/>
            <a:ext cx="8405813" cy="981075"/>
          </a:xfrm>
          <a:prstGeom prst="roundRect">
            <a:avLst>
              <a:gd name="adj" fmla="val 37282"/>
            </a:avLst>
          </a:prstGeom>
          <a:solidFill>
            <a:srgbClr val="000000"/>
          </a:solidFill>
          <a:ln/>
        </p:spPr>
        <p:txBody>
          <a:bodyPr wrap="square" rtlCol="0" anchor="ctr"/>
          <a:lstStyle/>
          <a:p>
            <a:pPr indent="0" marL="0">
              <a:buNone/>
            </a:pPr>
            <a:endParaRPr lang="en-US" dirty="0"/>
          </a:p>
        </p:txBody>
      </p:sp>
      <p:sp>
        <p:nvSpPr>
          <p:cNvPr id="6" name="Text 4"/>
          <p:cNvSpPr/>
          <p:nvPr/>
        </p:nvSpPr>
        <p:spPr>
          <a:xfrm>
            <a:off x="4205288" y="-76823887"/>
            <a:ext cx="2300288" cy="1119188"/>
          </a:xfrm>
          <a:prstGeom prst="roundRect">
            <a:avLst>
              <a:gd name="adj" fmla="val 32681"/>
            </a:avLst>
          </a:prstGeom>
          <a:solidFill>
            <a:srgbClr val="22E88F">
              <a:alpha val="10000"/>
            </a:srgbClr>
          </a:solidFill>
          <a:ln/>
        </p:spPr>
        <p:txBody>
          <a:bodyPr wrap="square" rtlCol="0" anchor="ctr"/>
          <a:lstStyle/>
          <a:p>
            <a:pPr indent="0" marL="0">
              <a:buNone/>
            </a:pPr>
            <a:endParaRPr lang="en-US" dirty="0"/>
          </a:p>
        </p:txBody>
      </p:sp>
      <p:pic>
        <p:nvPicPr>
          <p:cNvPr id="7" name="Image 0" descr="preencoded.png">    </p:cNvPr>
          <p:cNvPicPr>
            <a:picLocks noChangeAspect="1"/>
          </p:cNvPicPr>
          <p:nvPr/>
        </p:nvPicPr>
        <p:blipFill>
          <a:blip r:embed="rId1"/>
          <a:stretch>
            <a:fillRect/>
          </a:stretch>
        </p:blipFill>
        <p:spPr>
          <a:xfrm>
            <a:off x="0" y="552450"/>
            <a:ext cx="4976813" cy="3981450"/>
          </a:xfrm>
          <a:prstGeom prst="rect">
            <a:avLst/>
          </a:prstGeom>
        </p:spPr>
      </p:pic>
      <p:sp>
        <p:nvSpPr>
          <p:cNvPr id="8" name="Text 5"/>
          <p:cNvSpPr/>
          <p:nvPr/>
        </p:nvSpPr>
        <p:spPr>
          <a:xfrm>
            <a:off x="652463" y="504825"/>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Unit Economics Optimization</a:t>
            </a:r>
            <a:endParaRPr lang="en-US" sz="2925" dirty="0"/>
          </a:p>
        </p:txBody>
      </p:sp>
      <p:sp>
        <p:nvSpPr>
          <p:cNvPr id="9" name="Text 6"/>
          <p:cNvSpPr/>
          <p:nvPr/>
        </p:nvSpPr>
        <p:spPr>
          <a:xfrm>
            <a:off x="-2195512" y="-77719237"/>
            <a:ext cx="2890838" cy="1295400"/>
          </a:xfrm>
          <a:prstGeom prst="rect">
            <a:avLst/>
          </a:prstGeom>
          <a:noFill/>
          <a:ln/>
        </p:spPr>
        <p:txBody>
          <a:bodyPr wrap="square" rtlCol="0" anchor="ctr"/>
          <a:lstStyle/>
          <a:p>
            <a:pPr algn="l" indent="0" marL="0">
              <a:lnSpc>
                <a:spcPts val="1350"/>
              </a:lnSpc>
              <a:buNone/>
            </a:pPr>
            <a:r>
              <a:rPr lang="en-US" sz="1125" dirty="0">
                <a:solidFill>
                  <a:srgbClr val="000000">
                    <a:alpha val="99000"/>
                  </a:srgbClr>
                </a:solidFill>
                <a:latin typeface="Darker Grotesque" pitchFamily="34" charset="0"/>
                <a:ea typeface="Darker Grotesque" pitchFamily="34" charset="-122"/>
                <a:cs typeface="Darker Grotesque" pitchFamily="34" charset="-120"/>
              </a:rPr>
              <a:t>Timo embeds seamlessly into partner platforms and provides revenue sharing options for fast adoption</a:t>
            </a:r>
            <a:endParaRPr lang="en-US" sz="1125" dirty="0"/>
          </a:p>
        </p:txBody>
      </p:sp>
      <p:sp>
        <p:nvSpPr>
          <p:cNvPr id="10" name="Text 7"/>
          <p:cNvSpPr/>
          <p:nvPr/>
        </p:nvSpPr>
        <p:spPr>
          <a:xfrm>
            <a:off x="-2195512" y="-77781150"/>
            <a:ext cx="3790950" cy="157163"/>
          </a:xfrm>
          <a:prstGeom prst="rect">
            <a:avLst/>
          </a:prstGeom>
          <a:noFill/>
          <a:ln/>
        </p:spPr>
        <p:txBody>
          <a:bodyPr wrap="square" rtlCol="0" anchor="ctr"/>
          <a:lstStyle/>
          <a:p>
            <a:pPr algn="l" indent="0" marL="0">
              <a:lnSpc>
                <a:spcPts val="3300"/>
              </a:lnSpc>
              <a:buNone/>
            </a:pPr>
            <a:r>
              <a:rPr lang="en-US" sz="2175" b="1" spc="-43" kern="0" dirty="0">
                <a:solidFill>
                  <a:srgbClr val="000000">
                    <a:alpha val="99000"/>
                  </a:srgbClr>
                </a:solidFill>
                <a:latin typeface="Darker Grotesque" pitchFamily="34" charset="0"/>
                <a:ea typeface="Darker Grotesque" pitchFamily="34" charset="-122"/>
                <a:cs typeface="Darker Grotesque" pitchFamily="34" charset="-120"/>
              </a:rPr>
              <a:t>Interoperable standard</a:t>
            </a:r>
            <a:endParaRPr lang="en-US" sz="2175" dirty="0"/>
          </a:p>
        </p:txBody>
      </p:sp>
      <p:sp>
        <p:nvSpPr>
          <p:cNvPr id="11" name="Text 8"/>
          <p:cNvSpPr/>
          <p:nvPr/>
        </p:nvSpPr>
        <p:spPr>
          <a:xfrm>
            <a:off x="-2195512" y="-75723750"/>
            <a:ext cx="3790950" cy="166688"/>
          </a:xfrm>
          <a:prstGeom prst="rect">
            <a:avLst/>
          </a:prstGeom>
          <a:noFill/>
          <a:ln/>
        </p:spPr>
        <p:txBody>
          <a:bodyPr wrap="square" rtlCol="0" anchor="ctr"/>
          <a:lstStyle/>
          <a:p>
            <a:pPr algn="l"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On-chain payments</a:t>
            </a:r>
            <a:endParaRPr lang="en-US" sz="2325" dirty="0"/>
          </a:p>
        </p:txBody>
      </p:sp>
      <p:sp>
        <p:nvSpPr>
          <p:cNvPr id="12" name="Text 9"/>
          <p:cNvSpPr/>
          <p:nvPr/>
        </p:nvSpPr>
        <p:spPr>
          <a:xfrm>
            <a:off x="4886325" y="1662113"/>
            <a:ext cx="3619500" cy="595313"/>
          </a:xfrm>
          <a:prstGeom prst="rect">
            <a:avLst/>
          </a:prstGeom>
          <a:noFill/>
          <a:ln/>
        </p:spPr>
        <p:txBody>
          <a:bodyPr wrap="square" rtlCol="0" anchor="ctr"/>
          <a:lstStyle/>
          <a:p>
            <a:pPr algn="l" indent="0" marL="0">
              <a:lnSpc>
                <a:spcPts val="3000"/>
              </a:lnSpc>
              <a:buNone/>
            </a:pPr>
            <a:r>
              <a:rPr lang="en-US" sz="3000" b="1" spc="-60" kern="0" dirty="0">
                <a:solidFill>
                  <a:srgbClr val="000000">
                    <a:alpha val="99000"/>
                  </a:srgbClr>
                </a:solidFill>
                <a:latin typeface="Darker Grotesque" pitchFamily="34" charset="0"/>
                <a:ea typeface="Darker Grotesque" pitchFamily="34" charset="-122"/>
                <a:cs typeface="Darker Grotesque" pitchFamily="34" charset="-120"/>
              </a:rPr>
              <a:t>Pilot → Next 6 Months Targets:</a:t>
            </a:r>
            <a:endParaRPr lang="en-US" sz="3000" dirty="0"/>
          </a:p>
        </p:txBody>
      </p:sp>
      <p:sp>
        <p:nvSpPr>
          <p:cNvPr id="13" name="Text 10"/>
          <p:cNvSpPr/>
          <p:nvPr/>
        </p:nvSpPr>
        <p:spPr>
          <a:xfrm>
            <a:off x="4872038" y="2562225"/>
            <a:ext cx="3952875" cy="6858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Driver Utilization: 10 → 80 rides/month (8x)</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Revenue per Ride: $3.6 → $7–$10 (2.5x)</a:t>
            </a:r>
            <a:endParaRPr lang="en-US" sz="1350" dirty="0"/>
          </a:p>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 Gross Margin: 8% → 25%+</a:t>
            </a:r>
            <a:endParaRPr lang="en-US" sz="1350" dirty="0"/>
          </a:p>
        </p:txBody>
      </p:sp>
      <p:sp>
        <p:nvSpPr>
          <p:cNvPr id="14" name="Text 11"/>
          <p:cNvSpPr/>
          <p:nvPr/>
        </p:nvSpPr>
        <p:spPr>
          <a:xfrm>
            <a:off x="4886325" y="3552825"/>
            <a:ext cx="3776663" cy="457200"/>
          </a:xfrm>
          <a:prstGeom prst="rect">
            <a:avLst/>
          </a:prstGeom>
          <a:noFill/>
          <a:ln/>
        </p:spPr>
        <p:txBody>
          <a:bodyPr wrap="square" rtlCol="0" anchor="ctr"/>
          <a:lstStyle/>
          <a:p>
            <a:pPr algn="l" indent="0" marL="0">
              <a:lnSpc>
                <a:spcPts val="1782"/>
              </a:lnSpc>
              <a:buNone/>
            </a:pPr>
            <a:r>
              <a:rPr lang="en-US" sz="1350" b="1" spc="-27" kern="0" dirty="0">
                <a:solidFill>
                  <a:srgbClr val="EB440E">
                    <a:alpha val="99000"/>
                  </a:srgbClr>
                </a:solidFill>
                <a:latin typeface="Inter" pitchFamily="34" charset="0"/>
                <a:ea typeface="Inter" pitchFamily="34" charset="-122"/>
                <a:cs typeface="Inter" pitchFamily="34" charset="-120"/>
              </a:rPr>
              <a:t>Levers: PathPulse routing | Pre-booked tourism rides | Driver incentives</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476250" y="295275"/>
            <a:ext cx="8405813" cy="723900"/>
          </a:xfrm>
          <a:prstGeom prst="roundRect">
            <a:avLst>
              <a:gd name="adj" fmla="val 50526"/>
            </a:avLst>
          </a:prstGeom>
          <a:solidFill>
            <a:srgbClr val="000000"/>
          </a:solidFill>
          <a:ln/>
        </p:spPr>
        <p:txBody>
          <a:bodyPr wrap="square" rtlCol="0" anchor="ctr"/>
          <a:lstStyle/>
          <a:p>
            <a:pPr indent="0" marL="0">
              <a:buNone/>
            </a:pPr>
            <a:endParaRPr lang="en-US" dirty="0"/>
          </a:p>
        </p:txBody>
      </p:sp>
      <p:sp>
        <p:nvSpPr>
          <p:cNvPr id="3" name="Text 1"/>
          <p:cNvSpPr/>
          <p:nvPr/>
        </p:nvSpPr>
        <p:spPr>
          <a:xfrm>
            <a:off x="-2414587" y="-78004987"/>
            <a:ext cx="2733675" cy="1824038"/>
          </a:xfrm>
          <a:prstGeom prst="roundRect">
            <a:avLst>
              <a:gd name="adj" fmla="val 20052"/>
            </a:avLst>
          </a:prstGeom>
          <a:solidFill>
            <a:srgbClr val="D7D7D4">
              <a:alpha val="10000"/>
            </a:srgbClr>
          </a:solidFill>
          <a:ln/>
        </p:spPr>
        <p:txBody>
          <a:bodyPr wrap="square" rtlCol="0" anchor="ctr"/>
          <a:lstStyle/>
          <a:p>
            <a:pPr indent="0" marL="0">
              <a:buNone/>
            </a:pPr>
            <a:endParaRPr lang="en-US" dirty="0"/>
          </a:p>
        </p:txBody>
      </p:sp>
      <p:sp>
        <p:nvSpPr>
          <p:cNvPr id="4" name="Text 2"/>
          <p:cNvSpPr/>
          <p:nvPr/>
        </p:nvSpPr>
        <p:spPr>
          <a:xfrm>
            <a:off x="1133475" y="-78300262"/>
            <a:ext cx="8558213"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5" name="Text 3"/>
          <p:cNvSpPr/>
          <p:nvPr/>
        </p:nvSpPr>
        <p:spPr>
          <a:xfrm>
            <a:off x="1243013" y="-78238350"/>
            <a:ext cx="8405813" cy="981075"/>
          </a:xfrm>
          <a:prstGeom prst="roundRect">
            <a:avLst>
              <a:gd name="adj" fmla="val 37282"/>
            </a:avLst>
          </a:prstGeom>
          <a:solidFill>
            <a:srgbClr val="000000"/>
          </a:solidFill>
          <a:ln/>
        </p:spPr>
        <p:txBody>
          <a:bodyPr wrap="square" rtlCol="0" anchor="ctr"/>
          <a:lstStyle/>
          <a:p>
            <a:pPr indent="0" marL="0">
              <a:buNone/>
            </a:pPr>
            <a:endParaRPr lang="en-US" dirty="0"/>
          </a:p>
        </p:txBody>
      </p:sp>
      <p:sp>
        <p:nvSpPr>
          <p:cNvPr id="6" name="Text 4"/>
          <p:cNvSpPr/>
          <p:nvPr/>
        </p:nvSpPr>
        <p:spPr>
          <a:xfrm>
            <a:off x="4205288" y="-76823887"/>
            <a:ext cx="2300288" cy="1119188"/>
          </a:xfrm>
          <a:prstGeom prst="roundRect">
            <a:avLst>
              <a:gd name="adj" fmla="val 32681"/>
            </a:avLst>
          </a:prstGeom>
          <a:solidFill>
            <a:srgbClr val="22E88F">
              <a:alpha val="10000"/>
            </a:srgbClr>
          </a:solidFill>
          <a:ln/>
        </p:spPr>
        <p:txBody>
          <a:bodyPr wrap="square" rtlCol="0" anchor="ctr"/>
          <a:lstStyle/>
          <a:p>
            <a:pPr indent="0" marL="0">
              <a:buNone/>
            </a:pPr>
            <a:endParaRPr lang="en-US" dirty="0"/>
          </a:p>
        </p:txBody>
      </p:sp>
      <p:pic>
        <p:nvPicPr>
          <p:cNvPr id="7" name="Image 0" descr="preencoded.png">    </p:cNvPr>
          <p:cNvPicPr>
            <a:picLocks noChangeAspect="1"/>
          </p:cNvPicPr>
          <p:nvPr/>
        </p:nvPicPr>
        <p:blipFill>
          <a:blip r:embed="rId1"/>
          <a:stretch>
            <a:fillRect/>
          </a:stretch>
        </p:blipFill>
        <p:spPr>
          <a:xfrm>
            <a:off x="1152525" y="2705100"/>
            <a:ext cx="523875" cy="523875"/>
          </a:xfrm>
          <a:prstGeom prst="rect">
            <a:avLst/>
          </a:prstGeom>
        </p:spPr>
      </p:pic>
      <p:pic>
        <p:nvPicPr>
          <p:cNvPr id="8" name="Image 1" descr="preencoded.png">    </p:cNvPr>
          <p:cNvPicPr>
            <a:picLocks noChangeAspect="1"/>
          </p:cNvPicPr>
          <p:nvPr/>
        </p:nvPicPr>
        <p:blipFill>
          <a:blip r:embed="rId2"/>
          <a:stretch>
            <a:fillRect/>
          </a:stretch>
        </p:blipFill>
        <p:spPr>
          <a:xfrm>
            <a:off x="5167313" y="1223963"/>
            <a:ext cx="3486150" cy="3486150"/>
          </a:xfrm>
          <a:prstGeom prst="rect">
            <a:avLst/>
          </a:prstGeom>
        </p:spPr>
      </p:pic>
      <p:pic>
        <p:nvPicPr>
          <p:cNvPr id="9" name="Image 2" descr="preencoded.png">    </p:cNvPr>
          <p:cNvPicPr>
            <a:picLocks noChangeAspect="1"/>
          </p:cNvPicPr>
          <p:nvPr/>
        </p:nvPicPr>
        <p:blipFill>
          <a:blip r:embed="rId3"/>
          <a:stretch>
            <a:fillRect/>
          </a:stretch>
        </p:blipFill>
        <p:spPr>
          <a:xfrm>
            <a:off x="6743700" y="2109788"/>
            <a:ext cx="1557338" cy="1557338"/>
          </a:xfrm>
          <a:prstGeom prst="rect">
            <a:avLst/>
          </a:prstGeom>
        </p:spPr>
      </p:pic>
      <p:pic>
        <p:nvPicPr>
          <p:cNvPr id="10" name="Image 3" descr="preencoded.png">    </p:cNvPr>
          <p:cNvPicPr>
            <a:picLocks noChangeAspect="1"/>
          </p:cNvPicPr>
          <p:nvPr/>
        </p:nvPicPr>
        <p:blipFill>
          <a:blip r:embed="rId4"/>
          <a:stretch>
            <a:fillRect/>
          </a:stretch>
        </p:blipFill>
        <p:spPr>
          <a:xfrm>
            <a:off x="752475" y="1709738"/>
            <a:ext cx="800100" cy="800100"/>
          </a:xfrm>
          <a:prstGeom prst="rect">
            <a:avLst/>
          </a:prstGeom>
        </p:spPr>
      </p:pic>
      <p:pic>
        <p:nvPicPr>
          <p:cNvPr id="11" name="Image 4" descr="preencoded.png">    </p:cNvPr>
          <p:cNvPicPr>
            <a:picLocks noChangeAspect="1"/>
          </p:cNvPicPr>
          <p:nvPr/>
        </p:nvPicPr>
        <p:blipFill>
          <a:blip r:embed="rId5"/>
          <a:stretch>
            <a:fillRect/>
          </a:stretch>
        </p:blipFill>
        <p:spPr>
          <a:xfrm>
            <a:off x="866775" y="2757488"/>
            <a:ext cx="419100" cy="419100"/>
          </a:xfrm>
          <a:prstGeom prst="rect">
            <a:avLst/>
          </a:prstGeom>
        </p:spPr>
      </p:pic>
      <p:pic>
        <p:nvPicPr>
          <p:cNvPr id="12" name="Image 5" descr="preencoded.png">    </p:cNvPr>
          <p:cNvPicPr>
            <a:picLocks noChangeAspect="1"/>
          </p:cNvPicPr>
          <p:nvPr/>
        </p:nvPicPr>
        <p:blipFill>
          <a:blip r:embed="rId6"/>
          <a:stretch>
            <a:fillRect/>
          </a:stretch>
        </p:blipFill>
        <p:spPr>
          <a:xfrm>
            <a:off x="990600" y="3529013"/>
            <a:ext cx="585788" cy="585788"/>
          </a:xfrm>
          <a:prstGeom prst="rect">
            <a:avLst/>
          </a:prstGeom>
        </p:spPr>
      </p:pic>
      <p:sp>
        <p:nvSpPr>
          <p:cNvPr id="13" name="Text 5"/>
          <p:cNvSpPr/>
          <p:nvPr/>
        </p:nvSpPr>
        <p:spPr>
          <a:xfrm>
            <a:off x="652463" y="504825"/>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Cross Border Scalability &amp; Risk Mitigation</a:t>
            </a:r>
            <a:endParaRPr lang="en-US" sz="2925" dirty="0"/>
          </a:p>
        </p:txBody>
      </p:sp>
      <p:sp>
        <p:nvSpPr>
          <p:cNvPr id="14" name="Text 6"/>
          <p:cNvSpPr/>
          <p:nvPr/>
        </p:nvSpPr>
        <p:spPr>
          <a:xfrm>
            <a:off x="-2195512" y="-77719237"/>
            <a:ext cx="2890838" cy="1295400"/>
          </a:xfrm>
          <a:prstGeom prst="rect">
            <a:avLst/>
          </a:prstGeom>
          <a:noFill/>
          <a:ln/>
        </p:spPr>
        <p:txBody>
          <a:bodyPr wrap="square" rtlCol="0" anchor="ctr"/>
          <a:lstStyle/>
          <a:p>
            <a:pPr algn="l" indent="0" marL="0">
              <a:lnSpc>
                <a:spcPts val="1350"/>
              </a:lnSpc>
              <a:buNone/>
            </a:pPr>
            <a:r>
              <a:rPr lang="en-US" sz="1125" dirty="0">
                <a:solidFill>
                  <a:srgbClr val="000000">
                    <a:alpha val="99000"/>
                  </a:srgbClr>
                </a:solidFill>
                <a:latin typeface="Darker Grotesque" pitchFamily="34" charset="0"/>
                <a:ea typeface="Darker Grotesque" pitchFamily="34" charset="-122"/>
                <a:cs typeface="Darker Grotesque" pitchFamily="34" charset="-120"/>
              </a:rPr>
              <a:t>Timo embeds seamlessly into partner platforms and provides revenue sharing options for fast adoption</a:t>
            </a:r>
            <a:endParaRPr lang="en-US" sz="1125" dirty="0"/>
          </a:p>
        </p:txBody>
      </p:sp>
      <p:sp>
        <p:nvSpPr>
          <p:cNvPr id="15" name="Text 7"/>
          <p:cNvSpPr/>
          <p:nvPr/>
        </p:nvSpPr>
        <p:spPr>
          <a:xfrm>
            <a:off x="-2195512" y="-77781150"/>
            <a:ext cx="3790950" cy="157163"/>
          </a:xfrm>
          <a:prstGeom prst="rect">
            <a:avLst/>
          </a:prstGeom>
          <a:noFill/>
          <a:ln/>
        </p:spPr>
        <p:txBody>
          <a:bodyPr wrap="square" rtlCol="0" anchor="ctr"/>
          <a:lstStyle/>
          <a:p>
            <a:pPr algn="l" indent="0" marL="0">
              <a:lnSpc>
                <a:spcPts val="3300"/>
              </a:lnSpc>
              <a:buNone/>
            </a:pPr>
            <a:r>
              <a:rPr lang="en-US" sz="2175" b="1" spc="-43" kern="0" dirty="0">
                <a:solidFill>
                  <a:srgbClr val="000000">
                    <a:alpha val="99000"/>
                  </a:srgbClr>
                </a:solidFill>
                <a:latin typeface="Darker Grotesque" pitchFamily="34" charset="0"/>
                <a:ea typeface="Darker Grotesque" pitchFamily="34" charset="-122"/>
                <a:cs typeface="Darker Grotesque" pitchFamily="34" charset="-120"/>
              </a:rPr>
              <a:t>Interoperable standard</a:t>
            </a:r>
            <a:endParaRPr lang="en-US" sz="2175" dirty="0"/>
          </a:p>
        </p:txBody>
      </p:sp>
      <p:sp>
        <p:nvSpPr>
          <p:cNvPr id="16" name="Text 8"/>
          <p:cNvSpPr/>
          <p:nvPr/>
        </p:nvSpPr>
        <p:spPr>
          <a:xfrm>
            <a:off x="-2195512" y="-75723750"/>
            <a:ext cx="3790950" cy="166688"/>
          </a:xfrm>
          <a:prstGeom prst="rect">
            <a:avLst/>
          </a:prstGeom>
          <a:noFill/>
          <a:ln/>
        </p:spPr>
        <p:txBody>
          <a:bodyPr wrap="square" rtlCol="0" anchor="ctr"/>
          <a:lstStyle/>
          <a:p>
            <a:pPr algn="l"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On-chain payments</a:t>
            </a:r>
            <a:endParaRPr lang="en-US" sz="2325" dirty="0"/>
          </a:p>
        </p:txBody>
      </p:sp>
      <p:sp>
        <p:nvSpPr>
          <p:cNvPr id="17" name="Text 9"/>
          <p:cNvSpPr/>
          <p:nvPr/>
        </p:nvSpPr>
        <p:spPr>
          <a:xfrm>
            <a:off x="1924050" y="1847850"/>
            <a:ext cx="3333750" cy="523875"/>
          </a:xfrm>
          <a:prstGeom prst="rect">
            <a:avLst/>
          </a:prstGeom>
          <a:noFill/>
          <a:ln/>
        </p:spPr>
        <p:txBody>
          <a:bodyPr wrap="square" rtlCol="0" anchor="ctr"/>
          <a:lstStyle/>
          <a:p>
            <a:pPr algn="l" indent="0" marL="0">
              <a:lnSpc>
                <a:spcPts val="2079"/>
              </a:lnSpc>
              <a:buNone/>
            </a:pPr>
            <a:r>
              <a:rPr lang="en-US" sz="1575" b="1" spc="-31" kern="0" dirty="0">
                <a:solidFill>
                  <a:srgbClr val="000000">
                    <a:alpha val="99000"/>
                  </a:srgbClr>
                </a:solidFill>
                <a:latin typeface="Inter" pitchFamily="34" charset="0"/>
                <a:ea typeface="Inter" pitchFamily="34" charset="-122"/>
                <a:cs typeface="Inter" pitchFamily="34" charset="-120"/>
              </a:rPr>
              <a:t>Local partnerships → 60% licensing risk reduction</a:t>
            </a:r>
            <a:endParaRPr lang="en-US" sz="1575" dirty="0"/>
          </a:p>
        </p:txBody>
      </p:sp>
      <p:sp>
        <p:nvSpPr>
          <p:cNvPr id="18" name="Text 10"/>
          <p:cNvSpPr/>
          <p:nvPr/>
        </p:nvSpPr>
        <p:spPr>
          <a:xfrm>
            <a:off x="1924050" y="2705100"/>
            <a:ext cx="2609850" cy="523875"/>
          </a:xfrm>
          <a:prstGeom prst="rect">
            <a:avLst/>
          </a:prstGeom>
          <a:noFill/>
          <a:ln/>
        </p:spPr>
        <p:txBody>
          <a:bodyPr wrap="square" rtlCol="0" anchor="ctr"/>
          <a:lstStyle/>
          <a:p>
            <a:pPr algn="l" indent="0" marL="0">
              <a:lnSpc>
                <a:spcPts val="2079"/>
              </a:lnSpc>
              <a:buNone/>
            </a:pPr>
            <a:r>
              <a:rPr lang="en-US" sz="1575" b="1" spc="-31" kern="0" dirty="0">
                <a:solidFill>
                  <a:srgbClr val="000000">
                    <a:alpha val="99000"/>
                  </a:srgbClr>
                </a:solidFill>
                <a:latin typeface="Inter" pitchFamily="34" charset="0"/>
                <a:ea typeface="Inter" pitchFamily="34" charset="-122"/>
                <a:cs typeface="Inter" pitchFamily="34" charset="-120"/>
              </a:rPr>
              <a:t>Multi-currency wallet (ZAR/USD/ZMW)</a:t>
            </a:r>
            <a:endParaRPr lang="en-US" sz="1575" dirty="0"/>
          </a:p>
        </p:txBody>
      </p:sp>
      <p:sp>
        <p:nvSpPr>
          <p:cNvPr id="19" name="Text 11"/>
          <p:cNvSpPr/>
          <p:nvPr/>
        </p:nvSpPr>
        <p:spPr>
          <a:xfrm>
            <a:off x="1924050" y="3562350"/>
            <a:ext cx="3333750" cy="523875"/>
          </a:xfrm>
          <a:prstGeom prst="rect">
            <a:avLst/>
          </a:prstGeom>
          <a:noFill/>
          <a:ln/>
        </p:spPr>
        <p:txBody>
          <a:bodyPr wrap="square" rtlCol="0" anchor="ctr"/>
          <a:lstStyle/>
          <a:p>
            <a:pPr algn="l" indent="0" marL="0">
              <a:lnSpc>
                <a:spcPts val="2079"/>
              </a:lnSpc>
              <a:buNone/>
            </a:pPr>
            <a:r>
              <a:rPr lang="en-US" sz="1575" b="1" spc="-31" kern="0" dirty="0">
                <a:solidFill>
                  <a:srgbClr val="000000">
                    <a:alpha val="99000"/>
                  </a:srgbClr>
                </a:solidFill>
                <a:latin typeface="Inter" pitchFamily="34" charset="0"/>
                <a:ea typeface="Inter" pitchFamily="34" charset="-122"/>
                <a:cs typeface="Inter" pitchFamily="34" charset="-120"/>
              </a:rPr>
              <a:t>Compliance templates → &lt;45 days new market launch.</a:t>
            </a:r>
            <a:endParaRPr lang="en-US" sz="157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1F1F1"/>
        </a:solidFill>
      </p:bgPr>
    </p:bg>
    <p:spTree>
      <p:nvGrpSpPr>
        <p:cNvPr id="1" name=""/>
        <p:cNvGrpSpPr/>
        <p:nvPr/>
      </p:nvGrpSpPr>
      <p:grpSpPr>
        <a:xfrm>
          <a:off x="0" y="0"/>
          <a:ext cx="0" cy="0"/>
          <a:chOff x="0" y="0"/>
          <a:chExt cx="0" cy="0"/>
        </a:xfrm>
      </p:grpSpPr>
      <p:sp>
        <p:nvSpPr>
          <p:cNvPr id="2" name="Shape 0"/>
          <p:cNvSpPr/>
          <p:nvPr/>
        </p:nvSpPr>
        <p:spPr>
          <a:xfrm>
            <a:off x="171450" y="4710113"/>
            <a:ext cx="1804988" cy="261937"/>
          </a:xfrm>
          <a:prstGeom prst="rect">
            <a:avLst/>
          </a:prstGeom>
          <a:noFill/>
          <a:ln/>
        </p:spPr>
      </p:sp>
      <p:sp>
        <p:nvSpPr>
          <p:cNvPr id="3" name="Shape 1"/>
          <p:cNvSpPr/>
          <p:nvPr/>
        </p:nvSpPr>
        <p:spPr>
          <a:xfrm rot="0">
            <a:off x="171450" y="381000"/>
            <a:ext cx="8801100" cy="0"/>
          </a:xfrm>
          <a:prstGeom prst="line">
            <a:avLst/>
          </a:prstGeom>
          <a:noFill/>
          <a:ln w="31750">
            <a:solidFill>
              <a:srgbClr val="000000"/>
            </a:solidFill>
            <a:prstDash val="solid"/>
          </a:ln>
        </p:spPr>
      </p:sp>
      <p:sp>
        <p:nvSpPr>
          <p:cNvPr id="4" name="Text 2"/>
          <p:cNvSpPr/>
          <p:nvPr/>
        </p:nvSpPr>
        <p:spPr>
          <a:xfrm>
            <a:off x="-1390650" y="-78300262"/>
            <a:ext cx="8682038"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5" name="Text 3"/>
          <p:cNvSpPr/>
          <p:nvPr/>
        </p:nvSpPr>
        <p:spPr>
          <a:xfrm>
            <a:off x="1481138"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6" name="Text 4"/>
          <p:cNvSpPr/>
          <p:nvPr/>
        </p:nvSpPr>
        <p:spPr>
          <a:xfrm>
            <a:off x="4333875"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7" name="Text 5"/>
          <p:cNvSpPr/>
          <p:nvPr/>
        </p:nvSpPr>
        <p:spPr>
          <a:xfrm>
            <a:off x="1481138"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8" name="Text 6"/>
          <p:cNvSpPr/>
          <p:nvPr/>
        </p:nvSpPr>
        <p:spPr>
          <a:xfrm>
            <a:off x="4333875"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9" name="Shape 7"/>
          <p:cNvSpPr/>
          <p:nvPr/>
        </p:nvSpPr>
        <p:spPr>
          <a:xfrm>
            <a:off x="171450" y="4710113"/>
            <a:ext cx="609600" cy="261937"/>
          </a:xfrm>
          <a:prstGeom prst="roundRect">
            <a:avLst>
              <a:gd name="adj" fmla="val 349092"/>
            </a:avLst>
          </a:prstGeom>
          <a:solidFill>
            <a:srgbClr val="000000"/>
          </a:solidFill>
          <a:ln/>
        </p:spPr>
      </p:sp>
      <p:sp>
        <p:nvSpPr>
          <p:cNvPr id="10" name="Shape 8"/>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sp>
        <p:nvSpPr>
          <p:cNvPr id="11" name="Text 9"/>
          <p:cNvSpPr/>
          <p:nvPr/>
        </p:nvSpPr>
        <p:spPr>
          <a:xfrm>
            <a:off x="628650" y="2243138"/>
            <a:ext cx="2699178" cy="771525"/>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$40B</a:t>
            </a:r>
            <a:endParaRPr lang="en-US" sz="3000" dirty="0"/>
          </a:p>
        </p:txBody>
      </p:sp>
      <p:sp>
        <p:nvSpPr>
          <p:cNvPr id="12" name="Text 10"/>
          <p:cNvSpPr/>
          <p:nvPr/>
        </p:nvSpPr>
        <p:spPr>
          <a:xfrm>
            <a:off x="171450" y="171450"/>
            <a:ext cx="22526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KEY DIFFERENTIATORS</a:t>
            </a:r>
            <a:endParaRPr lang="en-US" sz="1650" dirty="0"/>
          </a:p>
        </p:txBody>
      </p:sp>
      <p:sp>
        <p:nvSpPr>
          <p:cNvPr id="13" name="Text 11"/>
          <p:cNvSpPr/>
          <p:nvPr/>
        </p:nvSpPr>
        <p:spPr>
          <a:xfrm>
            <a:off x="852488" y="581025"/>
            <a:ext cx="8243888" cy="1371600"/>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Market Opportunity</a:t>
            </a:r>
            <a:endParaRPr lang="en-US" sz="3000" dirty="0"/>
          </a:p>
        </p:txBody>
      </p:sp>
      <p:sp>
        <p:nvSpPr>
          <p:cNvPr id="14" name="Text 12"/>
          <p:cNvSpPr/>
          <p:nvPr/>
        </p:nvSpPr>
        <p:spPr>
          <a:xfrm>
            <a:off x="3533775" y="2262188"/>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$5B</a:t>
            </a:r>
            <a:endParaRPr lang="en-US" sz="3000" dirty="0"/>
          </a:p>
        </p:txBody>
      </p:sp>
      <p:sp>
        <p:nvSpPr>
          <p:cNvPr id="15" name="Text 13"/>
          <p:cNvSpPr/>
          <p:nvPr/>
        </p:nvSpPr>
        <p:spPr>
          <a:xfrm>
            <a:off x="6243638" y="2276475"/>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$200m</a:t>
            </a:r>
            <a:endParaRPr lang="en-US" sz="3000" dirty="0"/>
          </a:p>
        </p:txBody>
      </p:sp>
      <p:sp>
        <p:nvSpPr>
          <p:cNvPr id="16" name="Text 14"/>
          <p:cNvSpPr/>
          <p:nvPr/>
        </p:nvSpPr>
        <p:spPr>
          <a:xfrm>
            <a:off x="628650" y="2754791"/>
            <a:ext cx="2699178" cy="1000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Tourism spend Southern Africa</a:t>
            </a:r>
            <a:endParaRPr lang="en-US" sz="1112" dirty="0"/>
          </a:p>
        </p:txBody>
      </p:sp>
      <p:sp>
        <p:nvSpPr>
          <p:cNvPr id="17" name="Text 15"/>
          <p:cNvSpPr/>
          <p:nvPr/>
        </p:nvSpPr>
        <p:spPr>
          <a:xfrm>
            <a:off x="3533775" y="2790825"/>
            <a:ext cx="2699178" cy="1000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Mobility SAM</a:t>
            </a:r>
            <a:endParaRPr lang="en-US" sz="1112" dirty="0"/>
          </a:p>
        </p:txBody>
      </p:sp>
      <p:sp>
        <p:nvSpPr>
          <p:cNvPr id="18" name="Text 16"/>
          <p:cNvSpPr/>
          <p:nvPr/>
        </p:nvSpPr>
        <p:spPr>
          <a:xfrm>
            <a:off x="6243638" y="2790825"/>
            <a:ext cx="2699178" cy="1000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Timo SOM</a:t>
            </a:r>
            <a:endParaRPr lang="en-US" sz="1112" dirty="0"/>
          </a:p>
        </p:txBody>
      </p:sp>
      <p:sp>
        <p:nvSpPr>
          <p:cNvPr id="19" name="Text 17"/>
          <p:cNvSpPr/>
          <p:nvPr/>
        </p:nvSpPr>
        <p:spPr>
          <a:xfrm>
            <a:off x="-1166812" y="-77914500"/>
            <a:ext cx="3790950" cy="6572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Technical </a:t>
            </a:r>
            <a:endParaRPr lang="en-US" sz="3300" dirty="0"/>
          </a:p>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Differentiation</a:t>
            </a:r>
            <a:endParaRPr lang="en-US" sz="3300" dirty="0"/>
          </a:p>
        </p:txBody>
      </p:sp>
      <p:sp>
        <p:nvSpPr>
          <p:cNvPr id="20" name="Text 18"/>
          <p:cNvSpPr/>
          <p:nvPr/>
        </p:nvSpPr>
        <p:spPr>
          <a:xfrm>
            <a:off x="4471988" y="-77890687"/>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Mobile money / </a:t>
            </a:r>
            <a:endParaRPr lang="en-US" sz="1500" dirty="0"/>
          </a:p>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stablecoins</a:t>
            </a:r>
            <a:endParaRPr lang="en-US" sz="1500" dirty="0"/>
          </a:p>
        </p:txBody>
      </p:sp>
      <p:sp>
        <p:nvSpPr>
          <p:cNvPr id="21" name="Text 19"/>
          <p:cNvSpPr/>
          <p:nvPr/>
        </p:nvSpPr>
        <p:spPr>
          <a:xfrm>
            <a:off x="1619250" y="-76561950"/>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Highly scalable</a:t>
            </a:r>
            <a:endParaRPr lang="en-US" sz="1500" dirty="0"/>
          </a:p>
        </p:txBody>
      </p:sp>
      <p:sp>
        <p:nvSpPr>
          <p:cNvPr id="22" name="Text 20"/>
          <p:cNvSpPr/>
          <p:nvPr/>
        </p:nvSpPr>
        <p:spPr>
          <a:xfrm>
            <a:off x="4471988" y="-76547662"/>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Identity + Trust  Layer</a:t>
            </a:r>
            <a:endParaRPr lang="en-US" sz="1500" dirty="0"/>
          </a:p>
        </p:txBody>
      </p:sp>
      <p:sp>
        <p:nvSpPr>
          <p:cNvPr id="23" name="Text 21"/>
          <p:cNvSpPr/>
          <p:nvPr/>
        </p:nvSpPr>
        <p:spPr>
          <a:xfrm>
            <a:off x="1619250" y="-77404912"/>
            <a:ext cx="2124075" cy="585788"/>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Timo doesn’t need a constant internet connection to function - and can even operate via bluetooth connection. </a:t>
            </a:r>
            <a:endParaRPr lang="en-US" sz="1013" dirty="0"/>
          </a:p>
        </p:txBody>
      </p:sp>
      <p:sp>
        <p:nvSpPr>
          <p:cNvPr id="24" name="Text 22"/>
          <p:cNvSpPr/>
          <p:nvPr/>
        </p:nvSpPr>
        <p:spPr>
          <a:xfrm>
            <a:off x="1619250" y="-76185712"/>
            <a:ext cx="2247900" cy="7239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Timo utilises auto-failover and auto-load balancing - ensuring the app has zero downtime and smooth, reliable service </a:t>
            </a:r>
            <a:endParaRPr lang="en-US" sz="1013" dirty="0"/>
          </a:p>
        </p:txBody>
      </p:sp>
      <p:sp>
        <p:nvSpPr>
          <p:cNvPr id="25" name="Text 23"/>
          <p:cNvSpPr/>
          <p:nvPr/>
        </p:nvSpPr>
        <p:spPr>
          <a:xfrm>
            <a:off x="4471988" y="-77404912"/>
            <a:ext cx="2243138" cy="4572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Rides are cashless, </a:t>
            </a:r>
            <a:endParaRPr lang="en-US" sz="1013" dirty="0"/>
          </a:p>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enhancing safety and convenience</a:t>
            </a:r>
            <a:endParaRPr lang="en-US" sz="1013" dirty="0"/>
          </a:p>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and allowing people without bank accounts to benefit from the platform</a:t>
            </a:r>
            <a:endParaRPr lang="en-US" sz="1013" dirty="0"/>
          </a:p>
        </p:txBody>
      </p:sp>
      <p:sp>
        <p:nvSpPr>
          <p:cNvPr id="26" name="Text 24"/>
          <p:cNvSpPr/>
          <p:nvPr/>
        </p:nvSpPr>
        <p:spPr>
          <a:xfrm>
            <a:off x="4471988" y="-76057125"/>
            <a:ext cx="2243138" cy="4572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All riders and drivers are credentialled using an interoperable identity layer - improving trust and safety incrementally. </a:t>
            </a:r>
            <a:endParaRPr lang="en-US" sz="1013" dirty="0"/>
          </a:p>
        </p:txBody>
      </p:sp>
      <p:sp>
        <p:nvSpPr>
          <p:cNvPr id="27" name="Text 25"/>
          <p:cNvSpPr/>
          <p:nvPr/>
        </p:nvSpPr>
        <p:spPr>
          <a:xfrm>
            <a:off x="3057525" y="4167188"/>
            <a:ext cx="3833813" cy="914400"/>
          </a:xfrm>
          <a:prstGeom prst="rect">
            <a:avLst/>
          </a:prstGeom>
          <a:noFill/>
          <a:ln/>
        </p:spPr>
        <p:txBody>
          <a:bodyPr wrap="square" rtlCol="0" anchor="ctr"/>
          <a:lstStyle/>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2025: 10K riders | 2026: 50K | 2027: 120K</a:t>
            </a:r>
            <a:endParaRPr lang="en-US" sz="1350" dirty="0"/>
          </a:p>
          <a:p>
            <a:pPr algn="ctr"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Revenue: $35K → $1.8M (break-even).</a:t>
            </a:r>
            <a:endParaRPr lang="en-US" sz="1350" dirty="0"/>
          </a:p>
        </p:txBody>
      </p:sp>
      <p:sp>
        <p:nvSpPr>
          <p:cNvPr id="28" name="Text 26"/>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29" name="Text 27"/>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71475"/>
            <a:ext cx="8801100" cy="0"/>
          </a:xfrm>
          <a:prstGeom prst="line">
            <a:avLst/>
          </a:prstGeom>
          <a:noFill/>
          <a:ln w="31750">
            <a:solidFill>
              <a:srgbClr val="000000"/>
            </a:solidFill>
            <a:prstDash val="solid"/>
          </a:ln>
        </p:spPr>
      </p:sp>
      <p:sp>
        <p:nvSpPr>
          <p:cNvPr id="3" name="Shape 1"/>
          <p:cNvSpPr/>
          <p:nvPr/>
        </p:nvSpPr>
        <p:spPr>
          <a:xfrm>
            <a:off x="171450" y="4710113"/>
            <a:ext cx="1804988" cy="261937"/>
          </a:xfrm>
          <a:prstGeom prst="rect">
            <a:avLst/>
          </a:prstGeom>
          <a:noFill/>
          <a:ln/>
        </p:spPr>
      </p:sp>
      <p:sp>
        <p:nvSpPr>
          <p:cNvPr id="4" name="Text 2"/>
          <p:cNvSpPr/>
          <p:nvPr/>
        </p:nvSpPr>
        <p:spPr>
          <a:xfrm>
            <a:off x="-2605087" y="-78247875"/>
            <a:ext cx="8462963" cy="4824413"/>
          </a:xfrm>
          <a:prstGeom prst="roundRect">
            <a:avLst>
              <a:gd name="adj" fmla="val 1137"/>
            </a:avLst>
          </a:prstGeom>
          <a:solidFill>
            <a:srgbClr val="FFFFFF"/>
          </a:solidFill>
          <a:ln/>
        </p:spPr>
        <p:txBody>
          <a:bodyPr wrap="square" rtlCol="0" anchor="ctr"/>
          <a:lstStyle/>
          <a:p>
            <a:pPr indent="0" marL="0">
              <a:buNone/>
            </a:pPr>
            <a:endParaRPr lang="en-US" dirty="0"/>
          </a:p>
        </p:txBody>
      </p:sp>
      <p:sp>
        <p:nvSpPr>
          <p:cNvPr id="5" name="Text 3"/>
          <p:cNvSpPr/>
          <p:nvPr/>
        </p:nvSpPr>
        <p:spPr>
          <a:xfrm>
            <a:off x="-2495550" y="-78185962"/>
            <a:ext cx="5634038" cy="971550"/>
          </a:xfrm>
          <a:prstGeom prst="roundRect">
            <a:avLst>
              <a:gd name="adj" fmla="val 5647"/>
            </a:avLst>
          </a:prstGeom>
          <a:solidFill>
            <a:srgbClr val="000000"/>
          </a:solidFill>
          <a:ln/>
        </p:spPr>
        <p:txBody>
          <a:bodyPr wrap="square" rtlCol="0" anchor="ctr"/>
          <a:lstStyle/>
          <a:p>
            <a:pPr indent="0" marL="0">
              <a:buNone/>
            </a:pPr>
            <a:endParaRPr lang="en-US" dirty="0"/>
          </a:p>
        </p:txBody>
      </p:sp>
      <p:sp>
        <p:nvSpPr>
          <p:cNvPr id="6" name="Text 4"/>
          <p:cNvSpPr/>
          <p:nvPr/>
        </p:nvSpPr>
        <p:spPr>
          <a:xfrm>
            <a:off x="3286125" y="-77700187"/>
            <a:ext cx="2481263" cy="1266825"/>
          </a:xfrm>
          <a:prstGeom prst="roundRect">
            <a:avLst>
              <a:gd name="adj" fmla="val 4331"/>
            </a:avLst>
          </a:prstGeom>
          <a:solidFill>
            <a:srgbClr val="D7D7D4">
              <a:alpha val="10000"/>
            </a:srgbClr>
          </a:solidFill>
          <a:ln/>
        </p:spPr>
        <p:txBody>
          <a:bodyPr wrap="square" rtlCol="0" anchor="ctr"/>
          <a:lstStyle/>
          <a:p>
            <a:pPr indent="0" marL="0">
              <a:buNone/>
            </a:pPr>
            <a:endParaRPr lang="en-US" dirty="0"/>
          </a:p>
        </p:txBody>
      </p:sp>
      <p:sp>
        <p:nvSpPr>
          <p:cNvPr id="7" name="Text 5"/>
          <p:cNvSpPr/>
          <p:nvPr/>
        </p:nvSpPr>
        <p:spPr>
          <a:xfrm>
            <a:off x="3286125" y="-76300012"/>
            <a:ext cx="2481263" cy="1266825"/>
          </a:xfrm>
          <a:prstGeom prst="roundRect">
            <a:avLst>
              <a:gd name="adj" fmla="val 4331"/>
            </a:avLst>
          </a:prstGeom>
          <a:solidFill>
            <a:srgbClr val="D7D7D4">
              <a:alpha val="10000"/>
            </a:srgbClr>
          </a:solidFill>
          <a:ln/>
        </p:spPr>
        <p:txBody>
          <a:bodyPr wrap="square" rtlCol="0" anchor="ctr"/>
          <a:lstStyle/>
          <a:p>
            <a:pPr indent="0" marL="0">
              <a:buNone/>
            </a:pPr>
            <a:endParaRPr lang="en-US" dirty="0"/>
          </a:p>
        </p:txBody>
      </p:sp>
      <p:sp>
        <p:nvSpPr>
          <p:cNvPr id="8" name="Text 6"/>
          <p:cNvSpPr/>
          <p:nvPr/>
        </p:nvSpPr>
        <p:spPr>
          <a:xfrm>
            <a:off x="609600" y="-76914375"/>
            <a:ext cx="2424113" cy="1157288"/>
          </a:xfrm>
          <a:prstGeom prst="roundRect">
            <a:avLst>
              <a:gd name="adj" fmla="val 4741"/>
            </a:avLst>
          </a:prstGeom>
          <a:solidFill>
            <a:srgbClr val="22E88F">
              <a:alpha val="10000"/>
            </a:srgbClr>
          </a:solidFill>
          <a:ln/>
        </p:spPr>
        <p:txBody>
          <a:bodyPr wrap="square" rtlCol="0" anchor="ctr"/>
          <a:lstStyle/>
          <a:p>
            <a:pPr indent="0" marL="0">
              <a:buNone/>
            </a:pPr>
            <a:endParaRPr lang="en-US" dirty="0"/>
          </a:p>
        </p:txBody>
      </p:sp>
      <p:sp>
        <p:nvSpPr>
          <p:cNvPr id="9" name="Shape 7"/>
          <p:cNvSpPr/>
          <p:nvPr/>
        </p:nvSpPr>
        <p:spPr>
          <a:xfrm>
            <a:off x="171450" y="4710113"/>
            <a:ext cx="609600" cy="261937"/>
          </a:xfrm>
          <a:prstGeom prst="roundRect">
            <a:avLst>
              <a:gd name="adj" fmla="val 349092"/>
            </a:avLst>
          </a:prstGeom>
          <a:solidFill>
            <a:srgbClr val="000000"/>
          </a:solidFill>
          <a:ln/>
        </p:spPr>
      </p:sp>
      <p:sp>
        <p:nvSpPr>
          <p:cNvPr id="10" name="Shape 8"/>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pic>
        <p:nvPicPr>
          <p:cNvPr id="11" name="Image 0" descr="preencoded.png">    </p:cNvPr>
          <p:cNvPicPr>
            <a:picLocks noChangeAspect="1"/>
          </p:cNvPicPr>
          <p:nvPr/>
        </p:nvPicPr>
        <p:blipFill>
          <a:blip r:embed="rId1"/>
          <a:stretch>
            <a:fillRect/>
          </a:stretch>
        </p:blipFill>
        <p:spPr>
          <a:xfrm>
            <a:off x="454130" y="695325"/>
            <a:ext cx="1395413" cy="1395413"/>
          </a:xfrm>
          <a:prstGeom prst="rect">
            <a:avLst/>
          </a:prstGeom>
        </p:spPr>
      </p:pic>
      <p:pic>
        <p:nvPicPr>
          <p:cNvPr id="12" name="Image 1" descr="preencoded.png">    </p:cNvPr>
          <p:cNvPicPr>
            <a:picLocks noChangeAspect="1"/>
          </p:cNvPicPr>
          <p:nvPr/>
        </p:nvPicPr>
        <p:blipFill>
          <a:blip r:embed="rId2"/>
          <a:stretch>
            <a:fillRect/>
          </a:stretch>
        </p:blipFill>
        <p:spPr>
          <a:xfrm>
            <a:off x="5129213" y="685800"/>
            <a:ext cx="1433513" cy="1433513"/>
          </a:xfrm>
          <a:prstGeom prst="rect">
            <a:avLst/>
          </a:prstGeom>
        </p:spPr>
      </p:pic>
      <p:pic>
        <p:nvPicPr>
          <p:cNvPr id="13" name="Image 2" descr="preencoded.png">    </p:cNvPr>
          <p:cNvPicPr>
            <a:picLocks noChangeAspect="1"/>
          </p:cNvPicPr>
          <p:nvPr/>
        </p:nvPicPr>
        <p:blipFill>
          <a:blip r:embed="rId3"/>
          <a:stretch>
            <a:fillRect/>
          </a:stretch>
        </p:blipFill>
        <p:spPr>
          <a:xfrm>
            <a:off x="2819400" y="685800"/>
            <a:ext cx="1494960" cy="1403579"/>
          </a:xfrm>
          <a:prstGeom prst="rect">
            <a:avLst/>
          </a:prstGeom>
        </p:spPr>
      </p:pic>
      <p:pic>
        <p:nvPicPr>
          <p:cNvPr id="14" name="Image 3" descr="preencoded.png">    </p:cNvPr>
          <p:cNvPicPr>
            <a:picLocks noChangeAspect="1"/>
          </p:cNvPicPr>
          <p:nvPr/>
        </p:nvPicPr>
        <p:blipFill>
          <a:blip r:embed="rId4"/>
          <a:stretch>
            <a:fillRect/>
          </a:stretch>
        </p:blipFill>
        <p:spPr>
          <a:xfrm>
            <a:off x="7286625" y="676275"/>
            <a:ext cx="1447800" cy="1447800"/>
          </a:xfrm>
          <a:prstGeom prst="rect">
            <a:avLst/>
          </a:prstGeom>
        </p:spPr>
      </p:pic>
      <p:sp>
        <p:nvSpPr>
          <p:cNvPr id="15" name="Text 9"/>
          <p:cNvSpPr/>
          <p:nvPr/>
        </p:nvSpPr>
        <p:spPr>
          <a:xfrm>
            <a:off x="456484" y="2283102"/>
            <a:ext cx="2445603" cy="509587"/>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Eddison Shumba</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CEO </a:t>
            </a:r>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 </a:t>
            </a:r>
            <a:pPr algn="l" indent="0" marL="0">
              <a:lnSpc>
                <a:spcPts val="1032"/>
              </a:lnSpc>
              <a:buNone/>
            </a:pPr>
            <a:r>
              <a:rPr lang="en-US" sz="592" u="sng" dirty="0">
                <a:solidFill>
                  <a:srgbClr val="000000">
                    <a:alpha val="99000"/>
                  </a:srgbClr>
                </a:solidFill>
                <a:latin typeface="Play" pitchFamily="34" charset="0"/>
                <a:ea typeface="Play" pitchFamily="34" charset="-122"/>
                <a:cs typeface="Play"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https://www.linkedin.com/in/eddison-shumba-356a2166/</a:t>
            </a:r>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 </a:t>
            </a:r>
            <a:endParaRPr lang="en-US" sz="892" dirty="0"/>
          </a:p>
        </p:txBody>
      </p:sp>
      <p:sp>
        <p:nvSpPr>
          <p:cNvPr id="16" name="Text 10"/>
          <p:cNvSpPr/>
          <p:nvPr/>
        </p:nvSpPr>
        <p:spPr>
          <a:xfrm>
            <a:off x="5127761" y="2281238"/>
            <a:ext cx="2324100" cy="2062163"/>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Cordy Joseph</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CMO</a:t>
            </a:r>
            <a:endParaRPr lang="en-US" sz="892" dirty="0"/>
          </a:p>
          <a:p>
            <a:pPr algn="l" indent="0" marL="0">
              <a:lnSpc>
                <a:spcPts val="1032"/>
              </a:lnSpc>
              <a:buNone/>
            </a:pPr>
            <a:r>
              <a:rPr lang="en-US" sz="748" u="sng" dirty="0">
                <a:solidFill>
                  <a:srgbClr val="000000">
                    <a:alpha val="99000"/>
                  </a:srgbClr>
                </a:solidFill>
                <a:latin typeface="Play" pitchFamily="34" charset="0"/>
                <a:ea typeface="Play" pitchFamily="34" charset="-122"/>
                <a:cs typeface="Play"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https://www.linkedin.com/in/cordy-joseph-2ab8a1a9/</a:t>
            </a:r>
            <a:endParaRPr lang="en-US" sz="892" dirty="0"/>
          </a:p>
          <a:p>
            <a:pPr algn="l" indent="0" marL="0">
              <a:lnSpc>
                <a:spcPts val="1032"/>
              </a:lnSpc>
              <a:buNone/>
            </a:pPr>
            <a:r>
              <a:rPr lang="en-US" sz="750" dirty="0">
                <a:solidFill>
                  <a:srgbClr val="000000">
                    <a:alpha val="99000"/>
                  </a:srgbClr>
                </a:solidFill>
                <a:latin typeface="Play" pitchFamily="34" charset="0"/>
                <a:ea typeface="Play" pitchFamily="34" charset="-122"/>
                <a:cs typeface="Play" pitchFamily="34" charset="-120"/>
              </a:rPr>
              <a:t>Strategist at the intersection of crypto, mobility, and frontier markets. With 8+ years of experience in decentralized identity, payments, and ecosystem design, Cordy is the founder of HNDL (Bitcoin-based identity) and CEO of FameGuild (AI agents + creator economies). At Timo, he leads growth and platform strategy—integrating trust layers, mobile money, and web3 infrastructure to position Timo as Africa’s category-defining mobility network.</a:t>
            </a:r>
            <a:endParaRPr lang="en-US" sz="892" dirty="0"/>
          </a:p>
        </p:txBody>
      </p:sp>
      <p:sp>
        <p:nvSpPr>
          <p:cNvPr id="17" name="Text 11"/>
          <p:cNvSpPr/>
          <p:nvPr/>
        </p:nvSpPr>
        <p:spPr>
          <a:xfrm>
            <a:off x="2819400" y="2281238"/>
            <a:ext cx="2514600" cy="1809750"/>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Max Gershfield </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CSO</a:t>
            </a:r>
            <a:endParaRPr lang="en-US" sz="892" dirty="0"/>
          </a:p>
          <a:p>
            <a:pPr algn="l" indent="0" marL="0">
              <a:lnSpc>
                <a:spcPts val="1032"/>
              </a:lnSpc>
              <a:buNone/>
            </a:pPr>
            <a:r>
              <a:rPr lang="en-US" sz="748" u="sng" dirty="0">
                <a:solidFill>
                  <a:srgbClr val="000000">
                    <a:alpha val="99000"/>
                  </a:srgbClr>
                </a:solidFill>
                <a:latin typeface="Play" pitchFamily="34" charset="0"/>
                <a:ea typeface="Play" pitchFamily="34" charset="-122"/>
                <a:cs typeface="Play"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https://www.linkedin.com/in/</a:t>
            </a:r>
            <a:pPr algn="l" indent="0" marL="0">
              <a:lnSpc>
                <a:spcPts val="1032"/>
              </a:lnSpc>
              <a:buNone/>
            </a:pPr>
            <a:r>
              <a:rPr lang="en-US" sz="748" u="sng" dirty="0">
                <a:solidFill>
                  <a:srgbClr val="000000">
                    <a:alpha val="99000"/>
                  </a:srgbClr>
                </a:solidFill>
                <a:latin typeface="Play" pitchFamily="34" charset="0"/>
                <a:ea typeface="Play" pitchFamily="34" charset="-122"/>
                <a:cs typeface="Play" pitchFamily="34" charset="-120"/>
                <a:hlinkClick r:id="rId8" invalidUrl="" action="" tgtFrame="" tooltip="" history="1" highlightClick="0" endSnd="0">
                  <a:extLst>
                    <a:ext uri="{A12FA001-AC4F-418D-AE19-62706E023703}">
                      <ahyp:hlinkClr xmlns:ahyp="http://schemas.microsoft.com/office/drawing/2018/hyperlinkcolor" val="tx"/>
                    </a:ext>
                  </a:extLst>
                </a:hlinkClick>
              </a:rPr>
              <a:t>max-gershfield</a:t>
            </a:r>
            <a:endParaRPr lang="en-US" sz="892" dirty="0"/>
          </a:p>
          <a:p>
            <a:pPr algn="l" indent="0" marL="0">
              <a:lnSpc>
                <a:spcPts val="1032"/>
              </a:lnSpc>
              <a:buNone/>
            </a:pPr>
            <a:r>
              <a:rPr lang="en-US" sz="777" dirty="0">
                <a:solidFill>
                  <a:srgbClr val="000000">
                    <a:alpha val="99000"/>
                  </a:srgbClr>
                </a:solidFill>
                <a:latin typeface="Play" pitchFamily="34" charset="0"/>
                <a:ea typeface="Play" pitchFamily="34" charset="-122"/>
                <a:cs typeface="Play" pitchFamily="34" charset="-120"/>
              </a:rPr>
              <a:t>4 years’ experience working for Uber’s Global Creative Team, 4 years experience working inside web3 with OASIS Web4, and award-winning web3 marketing agency Flight3. Max is a highly experienced strategist with a broad understanding of emergent technologies and startups. </a:t>
            </a:r>
            <a:endParaRPr lang="en-US" sz="892" dirty="0"/>
          </a:p>
          <a:p>
            <a:pPr algn="l" indent="0" marL="0">
              <a:lnSpc>
                <a:spcPts val="1032"/>
              </a:lnSpc>
              <a:buNone/>
            </a:pPr>
            <a:r>
              <a:rPr lang="en-US" sz="777" dirty="0">
                <a:solidFill>
                  <a:srgbClr val="000000">
                    <a:alpha val="99000"/>
                  </a:srgbClr>
                </a:solidFill>
                <a:latin typeface="Play" pitchFamily="34" charset="0"/>
                <a:ea typeface="Play" pitchFamily="34" charset="-122"/>
                <a:cs typeface="Play" pitchFamily="34" charset="-120"/>
              </a:rPr>
              <a:t> </a:t>
            </a:r>
            <a:endParaRPr lang="en-US" sz="892" dirty="0"/>
          </a:p>
        </p:txBody>
      </p:sp>
      <p:sp>
        <p:nvSpPr>
          <p:cNvPr id="18" name="Text 12"/>
          <p:cNvSpPr/>
          <p:nvPr/>
        </p:nvSpPr>
        <p:spPr>
          <a:xfrm>
            <a:off x="456484" y="2765582"/>
            <a:ext cx="2445603" cy="1476375"/>
          </a:xfrm>
          <a:prstGeom prst="rect">
            <a:avLst/>
          </a:prstGeom>
          <a:noFill/>
          <a:ln/>
        </p:spPr>
        <p:txBody>
          <a:bodyPr wrap="square" rtlCol="0" anchor="ctr"/>
          <a:lstStyle/>
          <a:p>
            <a:pPr algn="l" indent="0" marL="0">
              <a:lnSpc>
                <a:spcPts val="832"/>
              </a:lnSpc>
              <a:buNone/>
            </a:pPr>
            <a:r>
              <a:rPr lang="en-US" sz="750" dirty="0">
                <a:solidFill>
                  <a:srgbClr val="000000">
                    <a:alpha val="99000"/>
                  </a:srgbClr>
                </a:solidFill>
                <a:latin typeface="Play" pitchFamily="34" charset="0"/>
                <a:ea typeface="Play" pitchFamily="34" charset="-122"/>
                <a:cs typeface="Play" pitchFamily="34" charset="-120"/>
              </a:rPr>
              <a:t>Entrepreneur, VC fellow, and startup ecosystem builder with 10+ years’ experience. At TIMO, he leads innovation in tourism and mobility across Africa. He’s also co-leading ProtoSeed Ventures, backing student-led tech startups. Eddison has mentored 1,000+ founders, contributed to early-stage capital programs, and received recognition from UNDP, ILO-GIZ, and the Ford Mobility Fellowship.  </a:t>
            </a:r>
            <a:endParaRPr lang="en-US" sz="750" dirty="0"/>
          </a:p>
        </p:txBody>
      </p:sp>
      <p:sp>
        <p:nvSpPr>
          <p:cNvPr id="19" name="Text 13"/>
          <p:cNvSpPr/>
          <p:nvPr/>
        </p:nvSpPr>
        <p:spPr>
          <a:xfrm>
            <a:off x="7277100" y="2281238"/>
            <a:ext cx="2114550" cy="1514475"/>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David Ellams</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CTO</a:t>
            </a:r>
            <a:endParaRPr lang="en-US" sz="892" dirty="0"/>
          </a:p>
          <a:p>
            <a:pPr algn="l" indent="0" marL="0">
              <a:lnSpc>
                <a:spcPts val="1032"/>
              </a:lnSpc>
              <a:buNone/>
            </a:pPr>
            <a:r>
              <a:rPr lang="en-US" sz="750" u="sng" dirty="0">
                <a:solidFill>
                  <a:srgbClr val="000000">
                    <a:alpha val="99000"/>
                  </a:srgbClr>
                </a:solidFill>
                <a:latin typeface="Play" pitchFamily="34" charset="0"/>
                <a:ea typeface="Play" pitchFamily="34" charset="-122"/>
                <a:cs typeface="Play" pitchFamily="34" charset="-120"/>
                <a:hlinkClick r:id="rId9" invalidUrl="" action="" tgtFrame="" tooltip="" history="1" highlightClick="0" endSnd="0">
                  <a:extLst>
                    <a:ext uri="{A12FA001-AC4F-418D-AE19-62706E023703}">
                      <ahyp:hlinkClr xmlns:ahyp="http://schemas.microsoft.com/office/drawing/2018/hyperlinkcolor" val="tx"/>
                    </a:ext>
                  </a:extLst>
                </a:hlinkClick>
              </a:rPr>
              <a:t>https://www.linkedin.com/in/david-ellams-77132142/</a:t>
            </a:r>
            <a:endParaRPr lang="en-US" sz="892" dirty="0"/>
          </a:p>
          <a:p>
            <a:pPr algn="l" indent="0" marL="0">
              <a:lnSpc>
                <a:spcPts val="1032"/>
              </a:lnSpc>
              <a:buNone/>
            </a:pPr>
            <a:r>
              <a:rPr lang="en-US" sz="750" dirty="0">
                <a:solidFill>
                  <a:srgbClr val="000000">
                    <a:alpha val="99000"/>
                  </a:srgbClr>
                </a:solidFill>
                <a:latin typeface="Play" pitchFamily="34" charset="0"/>
                <a:ea typeface="Play" pitchFamily="34" charset="-122"/>
                <a:cs typeface="Play" pitchFamily="34" charset="-120"/>
              </a:rPr>
              <a:t>David is the architect of OASIS Web4, an interoperability layer spanning web2 and web3. David has over 18 years in professional IT, contracting for companies including Nokia, HSBC, and KPMG. </a:t>
            </a:r>
            <a:endParaRPr lang="en-US" sz="892" dirty="0"/>
          </a:p>
        </p:txBody>
      </p:sp>
      <p:sp>
        <p:nvSpPr>
          <p:cNvPr id="20" name="Text 14"/>
          <p:cNvSpPr/>
          <p:nvPr/>
        </p:nvSpPr>
        <p:spPr>
          <a:xfrm>
            <a:off x="171450" y="171450"/>
            <a:ext cx="13763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CORE TEAM</a:t>
            </a:r>
            <a:endParaRPr lang="en-US" sz="1650" dirty="0"/>
          </a:p>
        </p:txBody>
      </p:sp>
      <p:sp>
        <p:nvSpPr>
          <p:cNvPr id="21" name="Text 15"/>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22" name="Text 16"/>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447675" y="371475"/>
            <a:ext cx="8286750" cy="0"/>
          </a:xfrm>
          <a:prstGeom prst="line">
            <a:avLst/>
          </a:prstGeom>
          <a:noFill/>
          <a:ln w="31750">
            <a:solidFill>
              <a:srgbClr val="000000"/>
            </a:solidFill>
            <a:prstDash val="solid"/>
          </a:ln>
        </p:spPr>
      </p:sp>
      <p:sp>
        <p:nvSpPr>
          <p:cNvPr id="3" name="Shape 1"/>
          <p:cNvSpPr/>
          <p:nvPr/>
        </p:nvSpPr>
        <p:spPr>
          <a:xfrm>
            <a:off x="242888" y="4710113"/>
            <a:ext cx="1804988" cy="261937"/>
          </a:xfrm>
          <a:prstGeom prst="rect">
            <a:avLst/>
          </a:prstGeom>
          <a:noFill/>
          <a:ln/>
        </p:spPr>
      </p:sp>
      <p:sp>
        <p:nvSpPr>
          <p:cNvPr id="4" name="Text 2"/>
          <p:cNvSpPr/>
          <p:nvPr/>
        </p:nvSpPr>
        <p:spPr>
          <a:xfrm>
            <a:off x="-4214812" y="-78300262"/>
            <a:ext cx="8558213"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5" name="Text 3"/>
          <p:cNvSpPr/>
          <p:nvPr/>
        </p:nvSpPr>
        <p:spPr>
          <a:xfrm>
            <a:off x="-3700462" y="-77042962"/>
            <a:ext cx="1876425" cy="1524000"/>
          </a:xfrm>
          <a:prstGeom prst="roundRect">
            <a:avLst>
              <a:gd name="adj" fmla="val 24000"/>
            </a:avLst>
          </a:prstGeom>
          <a:solidFill>
            <a:srgbClr val="D7D7D4">
              <a:alpha val="10000"/>
            </a:srgbClr>
          </a:solidFill>
          <a:ln/>
        </p:spPr>
        <p:txBody>
          <a:bodyPr wrap="square" rtlCol="0" anchor="ctr"/>
          <a:lstStyle/>
          <a:p>
            <a:pPr indent="0" marL="0">
              <a:buNone/>
            </a:pPr>
            <a:endParaRPr lang="en-US" dirty="0"/>
          </a:p>
        </p:txBody>
      </p:sp>
      <p:sp>
        <p:nvSpPr>
          <p:cNvPr id="6" name="Text 4"/>
          <p:cNvSpPr/>
          <p:nvPr/>
        </p:nvSpPr>
        <p:spPr>
          <a:xfrm>
            <a:off x="-819150" y="-77042962"/>
            <a:ext cx="1876425" cy="1524000"/>
          </a:xfrm>
          <a:prstGeom prst="roundRect">
            <a:avLst>
              <a:gd name="adj" fmla="val 24000"/>
            </a:avLst>
          </a:prstGeom>
          <a:solidFill>
            <a:srgbClr val="D7D7D4">
              <a:alpha val="10000"/>
            </a:srgbClr>
          </a:solidFill>
          <a:ln/>
        </p:spPr>
        <p:txBody>
          <a:bodyPr wrap="square" rtlCol="0" anchor="ctr"/>
          <a:lstStyle/>
          <a:p>
            <a:pPr indent="0" marL="0">
              <a:buNone/>
            </a:pPr>
            <a:endParaRPr lang="en-US" dirty="0"/>
          </a:p>
        </p:txBody>
      </p:sp>
      <p:sp>
        <p:nvSpPr>
          <p:cNvPr id="7" name="Text 5"/>
          <p:cNvSpPr/>
          <p:nvPr/>
        </p:nvSpPr>
        <p:spPr>
          <a:xfrm>
            <a:off x="1685925" y="-77042962"/>
            <a:ext cx="2286000" cy="1524000"/>
          </a:xfrm>
          <a:prstGeom prst="roundRect">
            <a:avLst>
              <a:gd name="adj" fmla="val 24000"/>
            </a:avLst>
          </a:prstGeom>
          <a:solidFill>
            <a:srgbClr val="D7D7D4">
              <a:alpha val="10000"/>
            </a:srgbClr>
          </a:solidFill>
          <a:ln/>
        </p:spPr>
        <p:txBody>
          <a:bodyPr wrap="square" rtlCol="0" anchor="ctr"/>
          <a:lstStyle/>
          <a:p>
            <a:pPr indent="0" marL="0">
              <a:buNone/>
            </a:pPr>
            <a:endParaRPr lang="en-US" dirty="0"/>
          </a:p>
        </p:txBody>
      </p:sp>
      <p:sp>
        <p:nvSpPr>
          <p:cNvPr id="8" name="Text 6"/>
          <p:cNvSpPr/>
          <p:nvPr/>
        </p:nvSpPr>
        <p:spPr>
          <a:xfrm>
            <a:off x="-4138613" y="-78238350"/>
            <a:ext cx="8405813" cy="981075"/>
          </a:xfrm>
          <a:prstGeom prst="roundRect">
            <a:avLst>
              <a:gd name="adj" fmla="val 37282"/>
            </a:avLst>
          </a:prstGeom>
          <a:solidFill>
            <a:srgbClr val="000000"/>
          </a:solidFill>
          <a:ln/>
        </p:spPr>
        <p:txBody>
          <a:bodyPr wrap="square" rtlCol="0" anchor="ctr"/>
          <a:lstStyle/>
          <a:p>
            <a:pPr indent="0" marL="0">
              <a:buNone/>
            </a:pPr>
            <a:endParaRPr lang="en-US" dirty="0"/>
          </a:p>
        </p:txBody>
      </p:sp>
      <p:sp>
        <p:nvSpPr>
          <p:cNvPr id="9" name="Shape 7"/>
          <p:cNvSpPr/>
          <p:nvPr/>
        </p:nvSpPr>
        <p:spPr>
          <a:xfrm>
            <a:off x="242888" y="4710113"/>
            <a:ext cx="609600" cy="261937"/>
          </a:xfrm>
          <a:prstGeom prst="roundRect">
            <a:avLst>
              <a:gd name="adj" fmla="val 349092"/>
            </a:avLst>
          </a:prstGeom>
          <a:solidFill>
            <a:srgbClr val="000000"/>
          </a:solidFill>
          <a:ln/>
        </p:spPr>
      </p:sp>
      <p:sp>
        <p:nvSpPr>
          <p:cNvPr id="10" name="Shape 8"/>
          <p:cNvSpPr/>
          <p:nvPr/>
        </p:nvSpPr>
        <p:spPr>
          <a:xfrm>
            <a:off x="876300" y="4710113"/>
            <a:ext cx="1171575" cy="261937"/>
          </a:xfrm>
          <a:prstGeom prst="roundRect">
            <a:avLst>
              <a:gd name="adj" fmla="val 349092"/>
            </a:avLst>
          </a:prstGeom>
          <a:solidFill>
            <a:srgbClr val="F1F1F1"/>
          </a:solidFill>
          <a:ln w="25400">
            <a:solidFill>
              <a:srgbClr val="000000"/>
            </a:solidFill>
            <a:prstDash val="solid"/>
          </a:ln>
        </p:spPr>
      </p:sp>
      <p:pic>
        <p:nvPicPr>
          <p:cNvPr id="11" name="Image 0" descr="preencoded.png">    </p:cNvPr>
          <p:cNvPicPr>
            <a:picLocks noChangeAspect="1"/>
          </p:cNvPicPr>
          <p:nvPr/>
        </p:nvPicPr>
        <p:blipFill>
          <a:blip r:embed="rId1"/>
          <a:stretch>
            <a:fillRect/>
          </a:stretch>
        </p:blipFill>
        <p:spPr>
          <a:xfrm>
            <a:off x="454130" y="747497"/>
            <a:ext cx="1391320" cy="1391318"/>
          </a:xfrm>
          <a:prstGeom prst="rect">
            <a:avLst/>
          </a:prstGeom>
        </p:spPr>
      </p:pic>
      <p:pic>
        <p:nvPicPr>
          <p:cNvPr id="12" name="Image 1" descr="preencoded.png">    </p:cNvPr>
          <p:cNvPicPr>
            <a:picLocks noChangeAspect="1"/>
          </p:cNvPicPr>
          <p:nvPr/>
        </p:nvPicPr>
        <p:blipFill>
          <a:blip r:embed="rId2"/>
          <a:stretch>
            <a:fillRect/>
          </a:stretch>
        </p:blipFill>
        <p:spPr>
          <a:xfrm>
            <a:off x="2901776" y="729221"/>
            <a:ext cx="1421867" cy="1421859"/>
          </a:xfrm>
          <a:prstGeom prst="rect">
            <a:avLst/>
          </a:prstGeom>
        </p:spPr>
      </p:pic>
      <p:pic>
        <p:nvPicPr>
          <p:cNvPr id="13" name="Image 2" descr="preencoded.png">    </p:cNvPr>
          <p:cNvPicPr>
            <a:picLocks noChangeAspect="1"/>
          </p:cNvPicPr>
          <p:nvPr/>
        </p:nvPicPr>
        <p:blipFill>
          <a:blip r:embed="rId3"/>
          <a:stretch>
            <a:fillRect/>
          </a:stretch>
        </p:blipFill>
        <p:spPr>
          <a:xfrm>
            <a:off x="5230118" y="728663"/>
            <a:ext cx="1494960" cy="1403579"/>
          </a:xfrm>
          <a:prstGeom prst="rect">
            <a:avLst/>
          </a:prstGeom>
        </p:spPr>
      </p:pic>
      <p:pic>
        <p:nvPicPr>
          <p:cNvPr id="14" name="Image 3" descr="preencoded.png">    </p:cNvPr>
          <p:cNvPicPr>
            <a:picLocks noChangeAspect="1"/>
          </p:cNvPicPr>
          <p:nvPr/>
        </p:nvPicPr>
        <p:blipFill>
          <a:blip r:embed="rId4"/>
          <a:stretch>
            <a:fillRect/>
          </a:stretch>
        </p:blipFill>
        <p:spPr>
          <a:xfrm>
            <a:off x="7286625" y="685800"/>
            <a:ext cx="1447800" cy="1447800"/>
          </a:xfrm>
          <a:prstGeom prst="rect">
            <a:avLst/>
          </a:prstGeom>
        </p:spPr>
      </p:pic>
      <p:sp>
        <p:nvSpPr>
          <p:cNvPr id="15" name="Text 9"/>
          <p:cNvSpPr/>
          <p:nvPr/>
        </p:nvSpPr>
        <p:spPr>
          <a:xfrm>
            <a:off x="456493" y="2249764"/>
            <a:ext cx="2445603" cy="357188"/>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Faridun Berdiev</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Tech Lead</a:t>
            </a:r>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  </a:t>
            </a:r>
            <a:pPr algn="l" indent="0" marL="0">
              <a:lnSpc>
                <a:spcPts val="1032"/>
              </a:lnSpc>
              <a:buNone/>
            </a:pPr>
            <a:r>
              <a:rPr lang="en-US" sz="777" u="sng" dirty="0">
                <a:solidFill>
                  <a:srgbClr val="000000">
                    <a:alpha val="99000"/>
                  </a:srgbClr>
                </a:solidFill>
                <a:latin typeface="Play" pitchFamily="34" charset="0"/>
                <a:ea typeface="Play" pitchFamily="34" charset="-122"/>
                <a:cs typeface="Play"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https://www.linkedin.com/in/christineheiss/</a:t>
            </a:r>
            <a:endParaRPr lang="en-US" sz="892" dirty="0"/>
          </a:p>
        </p:txBody>
      </p:sp>
      <p:sp>
        <p:nvSpPr>
          <p:cNvPr id="16" name="Text 10"/>
          <p:cNvSpPr/>
          <p:nvPr/>
        </p:nvSpPr>
        <p:spPr>
          <a:xfrm>
            <a:off x="2901776" y="2249764"/>
            <a:ext cx="2401741" cy="1295400"/>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Qurbonali Nazarov</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Back-end developer</a:t>
            </a:r>
            <a:endParaRPr lang="en-US" sz="892" dirty="0"/>
          </a:p>
          <a:p>
            <a:pPr algn="l" indent="0" marL="0">
              <a:lnSpc>
                <a:spcPts val="1032"/>
              </a:lnSpc>
              <a:buNone/>
            </a:pPr>
            <a:r>
              <a:rPr lang="en-US" sz="750" u="sng" dirty="0">
                <a:solidFill>
                  <a:srgbClr val="000000">
                    <a:alpha val="99000"/>
                  </a:srgbClr>
                </a:solidFill>
                <a:latin typeface="Play" pitchFamily="34" charset="0"/>
                <a:ea typeface="Play" pitchFamily="34" charset="-122"/>
                <a:cs typeface="Play"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https://www.linkedin.com/in/qurbonali-nazarov-8837b2310/</a:t>
            </a:r>
            <a:endParaRPr lang="en-US" sz="892" dirty="0"/>
          </a:p>
          <a:p>
            <a:pPr algn="l" indent="0" marL="0">
              <a:lnSpc>
                <a:spcPts val="1032"/>
              </a:lnSpc>
              <a:buNone/>
            </a:pPr>
            <a:r>
              <a:rPr lang="en-US" sz="750" dirty="0">
                <a:solidFill>
                  <a:srgbClr val="000000">
                    <a:alpha val="99000"/>
                  </a:srgbClr>
                </a:solidFill>
                <a:latin typeface="Play" pitchFamily="34" charset="0"/>
                <a:ea typeface="Play" pitchFamily="34" charset="-122"/>
                <a:cs typeface="Play" pitchFamily="34" charset="-120"/>
              </a:rPr>
              <a:t>Backend Developer with expertise in .NET Core, Entity Framework Core, and ASP.NET Core. Proficient in building robust backend solutions to support scalable applications. </a:t>
            </a:r>
            <a:endParaRPr lang="en-US" sz="892" dirty="0"/>
          </a:p>
        </p:txBody>
      </p:sp>
      <p:sp>
        <p:nvSpPr>
          <p:cNvPr id="17" name="Text 11"/>
          <p:cNvSpPr/>
          <p:nvPr/>
        </p:nvSpPr>
        <p:spPr>
          <a:xfrm>
            <a:off x="5127761" y="2324100"/>
            <a:ext cx="2324100" cy="1295400"/>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Aziz Bobokhujaev</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Front-end </a:t>
            </a:r>
            <a:endParaRPr lang="en-US" sz="892" dirty="0"/>
          </a:p>
          <a:p>
            <a:pPr algn="l" indent="0" marL="0">
              <a:lnSpc>
                <a:spcPts val="1032"/>
              </a:lnSpc>
              <a:buNone/>
            </a:pPr>
            <a:r>
              <a:rPr lang="en-US" sz="748" u="sng" dirty="0">
                <a:solidFill>
                  <a:srgbClr val="000000">
                    <a:alpha val="99000"/>
                  </a:srgbClr>
                </a:solidFill>
                <a:latin typeface="Play" pitchFamily="34" charset="0"/>
                <a:ea typeface="Play" pitchFamily="34" charset="-122"/>
                <a:cs typeface="Play"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https://www.linkedin.com/in/aziz-bobokhujaev-245bb2229/</a:t>
            </a:r>
            <a:endParaRPr lang="en-US" sz="892" dirty="0"/>
          </a:p>
          <a:p>
            <a:pPr algn="l" indent="0" marL="0">
              <a:lnSpc>
                <a:spcPts val="1032"/>
              </a:lnSpc>
              <a:buNone/>
            </a:pPr>
            <a:r>
              <a:rPr lang="en-US" sz="750" dirty="0">
                <a:solidFill>
                  <a:srgbClr val="000000">
                    <a:alpha val="99000"/>
                  </a:srgbClr>
                </a:solidFill>
                <a:latin typeface="Play" pitchFamily="34" charset="0"/>
                <a:ea typeface="Play" pitchFamily="34" charset="-122"/>
                <a:cs typeface="Play" pitchFamily="34" charset="-120"/>
              </a:rPr>
              <a:t>Aziz focuses on UX / UI, He is familiar with HTML, CSS, and Tailwind CSS. Dedicated to delivering efficient and reliable software solutions.</a:t>
            </a:r>
            <a:endParaRPr lang="en-US" sz="892" dirty="0"/>
          </a:p>
        </p:txBody>
      </p:sp>
      <p:sp>
        <p:nvSpPr>
          <p:cNvPr id="18" name="Text 12"/>
          <p:cNvSpPr/>
          <p:nvPr/>
        </p:nvSpPr>
        <p:spPr>
          <a:xfrm>
            <a:off x="7277100" y="2324100"/>
            <a:ext cx="2114550" cy="1295400"/>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Sahil Jada</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Full stack</a:t>
            </a:r>
            <a:endParaRPr lang="en-US" sz="892" dirty="0"/>
          </a:p>
          <a:p>
            <a:pPr algn="l" indent="0" marL="0">
              <a:lnSpc>
                <a:spcPts val="1032"/>
              </a:lnSpc>
              <a:buNone/>
            </a:pPr>
            <a:r>
              <a:rPr lang="en-US" sz="750" u="sng" dirty="0">
                <a:solidFill>
                  <a:srgbClr val="000000">
                    <a:alpha val="99000"/>
                  </a:srgbClr>
                </a:solidFill>
                <a:latin typeface="Play" pitchFamily="34" charset="0"/>
                <a:ea typeface="Play" pitchFamily="34" charset="-122"/>
                <a:cs typeface="Play" pitchFamily="34" charset="-120"/>
                <a:hlinkClick r:id="rId8" invalidUrl="" action="" tgtFrame="" tooltip="" history="1" highlightClick="0" endSnd="0">
                  <a:extLst>
                    <a:ext uri="{A12FA001-AC4F-418D-AE19-62706E023703}">
                      <ahyp:hlinkClr xmlns:ahyp="http://schemas.microsoft.com/office/drawing/2018/hyperlinkcolor" val="tx"/>
                    </a:ext>
                  </a:extLst>
                </a:hlinkClick>
              </a:rPr>
              <a:t>https://www.linkedin.com/in/david-ellams-77132142/</a:t>
            </a:r>
            <a:endParaRPr lang="en-US" sz="892" dirty="0"/>
          </a:p>
          <a:p>
            <a:pPr algn="l" indent="0" marL="0">
              <a:lnSpc>
                <a:spcPts val="1032"/>
              </a:lnSpc>
              <a:buNone/>
            </a:pPr>
            <a:r>
              <a:rPr lang="en-US" sz="750" dirty="0">
                <a:solidFill>
                  <a:srgbClr val="000000">
                    <a:alpha val="99000"/>
                  </a:srgbClr>
                </a:solidFill>
                <a:latin typeface="Play" pitchFamily="34" charset="0"/>
                <a:ea typeface="Play" pitchFamily="34" charset="-122"/>
                <a:cs typeface="Play" pitchFamily="34" charset="-120"/>
              </a:rPr>
              <a:t>South African-based full-stack developer focused on building real-world web applications using the MERN stack</a:t>
            </a:r>
            <a:endParaRPr lang="en-US" sz="892" dirty="0"/>
          </a:p>
        </p:txBody>
      </p:sp>
      <p:sp>
        <p:nvSpPr>
          <p:cNvPr id="19" name="Text 13"/>
          <p:cNvSpPr/>
          <p:nvPr/>
        </p:nvSpPr>
        <p:spPr>
          <a:xfrm>
            <a:off x="456493" y="2732244"/>
            <a:ext cx="2445603" cy="1109663"/>
          </a:xfrm>
          <a:prstGeom prst="rect">
            <a:avLst/>
          </a:prstGeom>
          <a:noFill/>
          <a:ln/>
        </p:spPr>
        <p:txBody>
          <a:bodyPr wrap="square" rtlCol="0" anchor="ctr"/>
          <a:lstStyle/>
          <a:p>
            <a:pPr algn="l" indent="0" marL="0">
              <a:lnSpc>
                <a:spcPts val="832"/>
              </a:lnSpc>
              <a:buNone/>
            </a:pPr>
            <a:r>
              <a:rPr lang="en-US" sz="750" dirty="0">
                <a:solidFill>
                  <a:srgbClr val="000000">
                    <a:alpha val="99000"/>
                  </a:srgbClr>
                </a:solidFill>
                <a:latin typeface="Play" pitchFamily="34" charset="0"/>
                <a:ea typeface="Play" pitchFamily="34" charset="-122"/>
                <a:cs typeface="Play" pitchFamily="34" charset="-120"/>
              </a:rPr>
              <a:t>Faha is a highly experienced .NET developer, and the founder of the .NET Academy - a school which produces high quality professional Software Engineers. He has over 5 years as a professional software developer, focusing on back-end and distributed systems, as well as web3 technologies, smart contracting and token bridging.</a:t>
            </a:r>
            <a:endParaRPr lang="en-US" sz="750" dirty="0"/>
          </a:p>
        </p:txBody>
      </p:sp>
      <p:sp>
        <p:nvSpPr>
          <p:cNvPr id="20" name="Text 14"/>
          <p:cNvSpPr/>
          <p:nvPr/>
        </p:nvSpPr>
        <p:spPr>
          <a:xfrm>
            <a:off x="447675" y="171450"/>
            <a:ext cx="135731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TECH TEAM</a:t>
            </a:r>
            <a:endParaRPr lang="en-US" sz="1650" dirty="0"/>
          </a:p>
        </p:txBody>
      </p:sp>
      <p:sp>
        <p:nvSpPr>
          <p:cNvPr id="21" name="Text 15"/>
          <p:cNvSpPr/>
          <p:nvPr/>
        </p:nvSpPr>
        <p:spPr>
          <a:xfrm>
            <a:off x="-3905250" y="-76700062"/>
            <a:ext cx="2699178" cy="771525"/>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5K+</a:t>
            </a:r>
            <a:endParaRPr lang="en-US" sz="3000" dirty="0"/>
          </a:p>
        </p:txBody>
      </p:sp>
      <p:sp>
        <p:nvSpPr>
          <p:cNvPr id="22" name="Text 16"/>
          <p:cNvSpPr/>
          <p:nvPr/>
        </p:nvSpPr>
        <p:spPr>
          <a:xfrm>
            <a:off x="-1000125" y="-76681012"/>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500+</a:t>
            </a:r>
            <a:endParaRPr lang="en-US" sz="3000" dirty="0"/>
          </a:p>
        </p:txBody>
      </p:sp>
      <p:sp>
        <p:nvSpPr>
          <p:cNvPr id="23" name="Text 17"/>
          <p:cNvSpPr/>
          <p:nvPr/>
        </p:nvSpPr>
        <p:spPr>
          <a:xfrm>
            <a:off x="1709738" y="-76666725"/>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4</a:t>
            </a:r>
            <a:endParaRPr lang="en-US" sz="3000" dirty="0"/>
          </a:p>
        </p:txBody>
      </p:sp>
      <p:sp>
        <p:nvSpPr>
          <p:cNvPr id="24" name="Text 18"/>
          <p:cNvSpPr/>
          <p:nvPr/>
        </p:nvSpPr>
        <p:spPr>
          <a:xfrm>
            <a:off x="-3905250" y="-76188410"/>
            <a:ext cx="2699178" cy="27146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Rides completed</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 During pilot phase</a:t>
            </a:r>
            <a:endParaRPr lang="en-US" sz="1112" dirty="0"/>
          </a:p>
        </p:txBody>
      </p:sp>
      <p:sp>
        <p:nvSpPr>
          <p:cNvPr id="25" name="Text 19"/>
          <p:cNvSpPr/>
          <p:nvPr/>
        </p:nvSpPr>
        <p:spPr>
          <a:xfrm>
            <a:off x="-1000125" y="-76152375"/>
            <a:ext cx="2699178" cy="27146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Registered Drivers</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 Across Africa</a:t>
            </a:r>
            <a:endParaRPr lang="en-US" sz="1112" dirty="0"/>
          </a:p>
        </p:txBody>
      </p:sp>
      <p:sp>
        <p:nvSpPr>
          <p:cNvPr id="26" name="Text 20"/>
          <p:cNvSpPr/>
          <p:nvPr/>
        </p:nvSpPr>
        <p:spPr>
          <a:xfrm>
            <a:off x="1709738" y="-76152375"/>
            <a:ext cx="2699178" cy="4429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Key Partnerships</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 Tunisia King Events, AMC Chauffeur, SATC, Durban networks</a:t>
            </a:r>
            <a:endParaRPr lang="en-US" sz="1112" dirty="0"/>
          </a:p>
        </p:txBody>
      </p:sp>
      <p:sp>
        <p:nvSpPr>
          <p:cNvPr id="27" name="Text 21"/>
          <p:cNvSpPr/>
          <p:nvPr/>
        </p:nvSpPr>
        <p:spPr>
          <a:xfrm>
            <a:off x="-3938588" y="-77938312"/>
            <a:ext cx="3790950" cy="276225"/>
          </a:xfrm>
          <a:prstGeom prst="rect">
            <a:avLst/>
          </a:prstGeom>
          <a:noFill/>
          <a:ln/>
        </p:spPr>
        <p:txBody>
          <a:bodyPr wrap="square" rtlCol="0" anchor="ctr"/>
          <a:lstStyle/>
          <a:p>
            <a:pPr algn="l" indent="0" marL="0">
              <a:lnSpc>
                <a:spcPts val="3300"/>
              </a:lnSpc>
              <a:buNone/>
            </a:pPr>
            <a:r>
              <a:rPr lang="en-US" sz="3863" b="1" spc="-77" kern="0" dirty="0">
                <a:solidFill>
                  <a:srgbClr val="FFFFFF">
                    <a:alpha val="99000"/>
                  </a:srgbClr>
                </a:solidFill>
                <a:latin typeface="Darker Grotesque" pitchFamily="34" charset="0"/>
                <a:ea typeface="Darker Grotesque" pitchFamily="34" charset="-122"/>
                <a:cs typeface="Darker Grotesque" pitchFamily="34" charset="-120"/>
              </a:rPr>
              <a:t>Traction Signals</a:t>
            </a:r>
            <a:endParaRPr lang="en-US" sz="3863" dirty="0"/>
          </a:p>
        </p:txBody>
      </p:sp>
      <p:sp>
        <p:nvSpPr>
          <p:cNvPr id="28" name="Text 22"/>
          <p:cNvSpPr/>
          <p:nvPr/>
        </p:nvSpPr>
        <p:spPr>
          <a:xfrm>
            <a:off x="1028700"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29" name="Text 23"/>
          <p:cNvSpPr/>
          <p:nvPr/>
        </p:nvSpPr>
        <p:spPr>
          <a:xfrm>
            <a:off x="395288"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447675" y="371475"/>
            <a:ext cx="8286750" cy="0"/>
          </a:xfrm>
          <a:prstGeom prst="line">
            <a:avLst/>
          </a:prstGeom>
          <a:noFill/>
          <a:ln w="31750">
            <a:solidFill>
              <a:srgbClr val="000000"/>
            </a:solidFill>
            <a:prstDash val="solid"/>
          </a:ln>
        </p:spPr>
      </p:sp>
      <p:sp>
        <p:nvSpPr>
          <p:cNvPr id="3" name="Shape 1"/>
          <p:cNvSpPr/>
          <p:nvPr/>
        </p:nvSpPr>
        <p:spPr>
          <a:xfrm>
            <a:off x="171450" y="4710113"/>
            <a:ext cx="1804988" cy="261937"/>
          </a:xfrm>
          <a:prstGeom prst="rect">
            <a:avLst/>
          </a:prstGeom>
          <a:noFill/>
          <a:ln/>
        </p:spPr>
      </p:sp>
      <p:sp>
        <p:nvSpPr>
          <p:cNvPr id="4" name="Text 2"/>
          <p:cNvSpPr/>
          <p:nvPr/>
        </p:nvSpPr>
        <p:spPr>
          <a:xfrm>
            <a:off x="-5619750" y="-78300262"/>
            <a:ext cx="8239125" cy="4695825"/>
          </a:xfrm>
          <a:prstGeom prst="roundRect">
            <a:avLst>
              <a:gd name="adj" fmla="val 1168"/>
            </a:avLst>
          </a:prstGeom>
          <a:solidFill>
            <a:srgbClr val="FFFFFF"/>
          </a:solidFill>
          <a:ln/>
        </p:spPr>
        <p:txBody>
          <a:bodyPr wrap="square" rtlCol="0" anchor="ctr"/>
          <a:lstStyle/>
          <a:p>
            <a:pPr indent="0" marL="0">
              <a:buNone/>
            </a:pPr>
            <a:endParaRPr lang="en-US" dirty="0"/>
          </a:p>
        </p:txBody>
      </p:sp>
      <p:sp>
        <p:nvSpPr>
          <p:cNvPr id="5" name="Text 3"/>
          <p:cNvSpPr/>
          <p:nvPr/>
        </p:nvSpPr>
        <p:spPr>
          <a:xfrm>
            <a:off x="-5514975" y="-78238350"/>
            <a:ext cx="5486400" cy="942975"/>
          </a:xfrm>
          <a:prstGeom prst="roundRect">
            <a:avLst>
              <a:gd name="adj" fmla="val 5818"/>
            </a:avLst>
          </a:prstGeom>
          <a:solidFill>
            <a:srgbClr val="000000"/>
          </a:solidFill>
          <a:ln/>
        </p:spPr>
        <p:txBody>
          <a:bodyPr wrap="square" rtlCol="0" anchor="ctr"/>
          <a:lstStyle/>
          <a:p>
            <a:pPr indent="0" marL="0">
              <a:buNone/>
            </a:pPr>
            <a:endParaRPr lang="en-US" dirty="0"/>
          </a:p>
        </p:txBody>
      </p:sp>
      <p:sp>
        <p:nvSpPr>
          <p:cNvPr id="6" name="Text 4"/>
          <p:cNvSpPr/>
          <p:nvPr/>
        </p:nvSpPr>
        <p:spPr>
          <a:xfrm>
            <a:off x="114300" y="-76404787"/>
            <a:ext cx="2414588" cy="1233488"/>
          </a:xfrm>
          <a:prstGeom prst="roundRect">
            <a:avLst>
              <a:gd name="adj" fmla="val 4448"/>
            </a:avLst>
          </a:prstGeom>
          <a:solidFill>
            <a:srgbClr val="D7D7D4">
              <a:alpha val="10000"/>
            </a:srgbClr>
          </a:solidFill>
          <a:ln/>
        </p:spPr>
        <p:txBody>
          <a:bodyPr wrap="square" rtlCol="0" anchor="ctr"/>
          <a:lstStyle/>
          <a:p>
            <a:pPr indent="0" marL="0">
              <a:buNone/>
            </a:pPr>
            <a:endParaRPr lang="en-US" dirty="0"/>
          </a:p>
        </p:txBody>
      </p:sp>
      <p:sp>
        <p:nvSpPr>
          <p:cNvPr id="7" name="Shape 5"/>
          <p:cNvSpPr/>
          <p:nvPr/>
        </p:nvSpPr>
        <p:spPr>
          <a:xfrm>
            <a:off x="171450" y="4710113"/>
            <a:ext cx="609600" cy="261937"/>
          </a:xfrm>
          <a:prstGeom prst="roundRect">
            <a:avLst>
              <a:gd name="adj" fmla="val 349092"/>
            </a:avLst>
          </a:prstGeom>
          <a:solidFill>
            <a:srgbClr val="000000"/>
          </a:solidFill>
          <a:ln/>
        </p:spPr>
      </p:sp>
      <p:sp>
        <p:nvSpPr>
          <p:cNvPr id="8" name="Shape 6"/>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pic>
        <p:nvPicPr>
          <p:cNvPr id="9" name="Image 0" descr="preencoded.png">    </p:cNvPr>
          <p:cNvPicPr>
            <a:picLocks noChangeAspect="1"/>
          </p:cNvPicPr>
          <p:nvPr/>
        </p:nvPicPr>
        <p:blipFill>
          <a:blip r:embed="rId1"/>
          <a:stretch>
            <a:fillRect/>
          </a:stretch>
        </p:blipFill>
        <p:spPr>
          <a:xfrm>
            <a:off x="447675" y="685800"/>
            <a:ext cx="1347788" cy="1347788"/>
          </a:xfrm>
          <a:prstGeom prst="rect">
            <a:avLst/>
          </a:prstGeom>
        </p:spPr>
      </p:pic>
      <p:pic>
        <p:nvPicPr>
          <p:cNvPr id="10" name="Image 1" descr="preencoded.png">    </p:cNvPr>
          <p:cNvPicPr>
            <a:picLocks noChangeAspect="1"/>
          </p:cNvPicPr>
          <p:nvPr/>
        </p:nvPicPr>
        <p:blipFill>
          <a:blip r:embed="rId2"/>
          <a:stretch>
            <a:fillRect/>
          </a:stretch>
        </p:blipFill>
        <p:spPr>
          <a:xfrm>
            <a:off x="6134100" y="652463"/>
            <a:ext cx="1390650" cy="1381125"/>
          </a:xfrm>
          <a:prstGeom prst="rect">
            <a:avLst/>
          </a:prstGeom>
        </p:spPr>
      </p:pic>
      <p:pic>
        <p:nvPicPr>
          <p:cNvPr id="11" name="Image 2" descr="preencoded.png">    </p:cNvPr>
          <p:cNvPicPr>
            <a:picLocks noChangeAspect="1"/>
          </p:cNvPicPr>
          <p:nvPr/>
        </p:nvPicPr>
        <p:blipFill>
          <a:blip r:embed="rId3"/>
          <a:stretch>
            <a:fillRect/>
          </a:stretch>
        </p:blipFill>
        <p:spPr>
          <a:xfrm>
            <a:off x="3295650" y="685800"/>
            <a:ext cx="1357313" cy="1357313"/>
          </a:xfrm>
          <a:prstGeom prst="rect">
            <a:avLst/>
          </a:prstGeom>
        </p:spPr>
      </p:pic>
      <p:sp>
        <p:nvSpPr>
          <p:cNvPr id="12" name="Text 7"/>
          <p:cNvSpPr/>
          <p:nvPr/>
        </p:nvSpPr>
        <p:spPr>
          <a:xfrm>
            <a:off x="447675" y="2214563"/>
            <a:ext cx="3009900" cy="2614613"/>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Eric Osiekwan</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Board Member</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Eric is a renowned entrepreneur and investor with over 25 years of experience in the ICT sector across Africa and beyond. He has worked in 32 African countries, leading the establishment of Internet Service Providers (ISPs), Internet Exchange Points (IXPs), and high-growth tech startups. Eric is the Co-Founder of Angel Africa List and Angel Fair Africa, and currently serves on the board of Farmerline, among others. As an active investor and ecosystem builder, his influence spans across infrastructure, innovation, and capital—making him an invaluable asset to Timo’s strategic direction and growth in African markets.</a:t>
            </a:r>
            <a:endParaRPr lang="en-US" sz="892" dirty="0"/>
          </a:p>
        </p:txBody>
      </p:sp>
      <p:sp>
        <p:nvSpPr>
          <p:cNvPr id="13" name="Text 8"/>
          <p:cNvSpPr/>
          <p:nvPr/>
        </p:nvSpPr>
        <p:spPr>
          <a:xfrm>
            <a:off x="3295650" y="2214563"/>
            <a:ext cx="3009900" cy="2914650"/>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Anna Ressa</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Board Member</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Anna is an experienced EU Project Manager at TECNOPOLIS Science &amp; Technology Park in Puglia, Italy. With over two decades of expertise, she specializes in designing and managing funded projects across sectors such as culture, business development, agriculture, territorial promotion, youth empowerment, technological innovation, and international cooperation.</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Anna combines strategic thinking with hands-on project execution, working with programs like Interreg, Horizon Europe, and UIA. She is also an independent consultant in European project planning and a former lecturer in EU project design. Anna actively contributes to sustainable growth through collaborative initiatives at the local, national, and EU levels.</a:t>
            </a:r>
            <a:endParaRPr lang="en-US" sz="892" dirty="0"/>
          </a:p>
        </p:txBody>
      </p:sp>
      <p:sp>
        <p:nvSpPr>
          <p:cNvPr id="14" name="Text 9"/>
          <p:cNvSpPr/>
          <p:nvPr/>
        </p:nvSpPr>
        <p:spPr>
          <a:xfrm>
            <a:off x="6110288" y="2214563"/>
            <a:ext cx="3286125" cy="2614613"/>
          </a:xfrm>
          <a:prstGeom prst="rect">
            <a:avLst/>
          </a:prstGeom>
          <a:noFill/>
          <a:ln/>
        </p:spPr>
        <p:txBody>
          <a:bodyPr wrap="square" rtlCol="0" anchor="ctr"/>
          <a:lstStyle/>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Tinyiko Valoyi </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Board Member</a:t>
            </a:r>
            <a:endParaRPr lang="en-US" sz="892" dirty="0"/>
          </a:p>
          <a:p>
            <a:pPr algn="l" indent="0" marL="0">
              <a:lnSpc>
                <a:spcPts val="1032"/>
              </a:lnSpc>
              <a:buNone/>
            </a:pPr>
            <a:r>
              <a:rPr lang="en-US" sz="892" dirty="0">
                <a:solidFill>
                  <a:srgbClr val="000000">
                    <a:alpha val="99000"/>
                  </a:srgbClr>
                </a:solidFill>
                <a:latin typeface="Play" pitchFamily="34" charset="0"/>
                <a:ea typeface="Play" pitchFamily="34" charset="-122"/>
                <a:cs typeface="Play" pitchFamily="34" charset="-120"/>
              </a:rPr>
              <a:t>Tinyiko is a seasoned technology executive and telecoms entrepreneur. He was most recently the CEO of iBurst Africa, a pioneering wireless broadband group, where he led the company’s first expansion into West Africa by establishing operations in Ghana. Under his leadership, iBurst raised over $33 million to scale its footprint across Ghana, Mozambique, Kenya, and the DRC. Prior to this, he served as Chief Technology Officer at RMB Private Bank, where he spearheaded critical modernization efforts—integrating legacy mainframe banking systems like Hogan and Phoenix into modern service-oriented architectures. Tinyiko brings a rare blend of strategic vision, fundraising experience, and deep technical expertise to the board.</a:t>
            </a:r>
            <a:endParaRPr lang="en-US" sz="892" dirty="0"/>
          </a:p>
        </p:txBody>
      </p:sp>
      <p:sp>
        <p:nvSpPr>
          <p:cNvPr id="15" name="Text 10"/>
          <p:cNvSpPr/>
          <p:nvPr/>
        </p:nvSpPr>
        <p:spPr>
          <a:xfrm>
            <a:off x="447675" y="171450"/>
            <a:ext cx="2147887"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BOARD OF ADVISORS</a:t>
            </a:r>
            <a:endParaRPr lang="en-US" sz="1650" dirty="0"/>
          </a:p>
        </p:txBody>
      </p:sp>
      <p:sp>
        <p:nvSpPr>
          <p:cNvPr id="16" name="Text 11"/>
          <p:cNvSpPr/>
          <p:nvPr/>
        </p:nvSpPr>
        <p:spPr>
          <a:xfrm>
            <a:off x="3309938" y="-77914500"/>
            <a:ext cx="3790950" cy="6572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3300" dirty="0"/>
          </a:p>
        </p:txBody>
      </p:sp>
      <p:sp>
        <p:nvSpPr>
          <p:cNvPr id="17" name="Text 12"/>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18" name="Text 13"/>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name="Slide 19">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752475" y="19050"/>
            <a:ext cx="8391525" cy="5124450"/>
          </a:xfrm>
          <a:prstGeom prst="roundRect">
            <a:avLst/>
          </a:prstGeom>
          <a:solidFill>
            <a:srgbClr val="EAEAEA"/>
          </a:solidFill>
          <a:ln/>
        </p:spPr>
      </p:sp>
      <p:sp>
        <p:nvSpPr>
          <p:cNvPr id="3" name="Shape 1"/>
          <p:cNvSpPr/>
          <p:nvPr/>
        </p:nvSpPr>
        <p:spPr>
          <a:xfrm rot="0">
            <a:off x="171450" y="381000"/>
            <a:ext cx="8801100" cy="0"/>
          </a:xfrm>
          <a:prstGeom prst="line">
            <a:avLst/>
          </a:prstGeom>
          <a:noFill/>
          <a:ln w="31750">
            <a:solidFill>
              <a:srgbClr val="000000"/>
            </a:solidFill>
            <a:prstDash val="solid"/>
          </a:ln>
        </p:spPr>
      </p:sp>
      <p:sp>
        <p:nvSpPr>
          <p:cNvPr id="4" name="Text 2"/>
          <p:cNvSpPr/>
          <p:nvPr/>
        </p:nvSpPr>
        <p:spPr>
          <a:xfrm>
            <a:off x="3733800" y="2411390"/>
            <a:ext cx="2558571" cy="1765147"/>
          </a:xfrm>
          <a:prstGeom prst="roundRect">
            <a:avLst>
              <a:gd name="adj" fmla="val 20721"/>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3733800" y="485775"/>
            <a:ext cx="2558571" cy="1765147"/>
          </a:xfrm>
          <a:prstGeom prst="roundRect">
            <a:avLst>
              <a:gd name="adj" fmla="val 20721"/>
            </a:avLst>
          </a:prstGeom>
          <a:solidFill>
            <a:srgbClr val="FFFFFF"/>
          </a:solidFill>
          <a:ln w="12700">
            <a:solidFill>
              <a:srgbClr val="000000"/>
            </a:solidFill>
          </a:ln>
        </p:spPr>
        <p:txBody>
          <a:bodyPr wrap="square" rtlCol="0" anchor="ctr"/>
          <a:lstStyle/>
          <a:p>
            <a:pPr indent="0" marL="0">
              <a:buNone/>
            </a:pPr>
            <a:endParaRPr lang="en-US" dirty="0"/>
          </a:p>
        </p:txBody>
      </p:sp>
      <p:sp>
        <p:nvSpPr>
          <p:cNvPr id="6" name="Text 4"/>
          <p:cNvSpPr/>
          <p:nvPr/>
        </p:nvSpPr>
        <p:spPr>
          <a:xfrm>
            <a:off x="6385973" y="485775"/>
            <a:ext cx="2558571" cy="1707200"/>
          </a:xfrm>
          <a:prstGeom prst="roundRect">
            <a:avLst>
              <a:gd name="adj" fmla="val 21425"/>
            </a:avLst>
          </a:prstGeom>
          <a:solidFill>
            <a:srgbClr val="FFFFFF"/>
          </a:solidFill>
          <a:ln w="12700">
            <a:solidFill>
              <a:srgbClr val="000000"/>
            </a:solidFill>
          </a:ln>
        </p:spPr>
        <p:txBody>
          <a:bodyPr wrap="square" rtlCol="0" anchor="ctr"/>
          <a:lstStyle/>
          <a:p>
            <a:pPr indent="0" marL="0">
              <a:buNone/>
            </a:pPr>
            <a:endParaRPr lang="en-US" dirty="0"/>
          </a:p>
        </p:txBody>
      </p:sp>
      <p:sp>
        <p:nvSpPr>
          <p:cNvPr id="7" name="Text 5"/>
          <p:cNvSpPr/>
          <p:nvPr/>
        </p:nvSpPr>
        <p:spPr>
          <a:xfrm>
            <a:off x="6385973" y="2438134"/>
            <a:ext cx="2558571" cy="1707200"/>
          </a:xfrm>
          <a:prstGeom prst="roundRect">
            <a:avLst>
              <a:gd name="adj" fmla="val 21425"/>
            </a:avLst>
          </a:prstGeom>
          <a:solidFill>
            <a:srgbClr val="FFFFFF"/>
          </a:solidFill>
          <a:ln w="12700">
            <a:solidFill>
              <a:srgbClr val="000000"/>
            </a:solidFill>
          </a:ln>
        </p:spPr>
        <p:txBody>
          <a:bodyPr wrap="square" rtlCol="0" anchor="ctr"/>
          <a:lstStyle/>
          <a:p>
            <a:pPr indent="0" marL="0">
              <a:buNone/>
            </a:pPr>
            <a:endParaRPr lang="en-US" dirty="0"/>
          </a:p>
        </p:txBody>
      </p:sp>
      <p:sp>
        <p:nvSpPr>
          <p:cNvPr id="8" name="Text 6"/>
          <p:cNvSpPr/>
          <p:nvPr/>
        </p:nvSpPr>
        <p:spPr>
          <a:xfrm>
            <a:off x="-7315200" y="-78300262"/>
            <a:ext cx="8682038"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9" name="Text 7"/>
          <p:cNvSpPr/>
          <p:nvPr/>
        </p:nvSpPr>
        <p:spPr>
          <a:xfrm>
            <a:off x="-4329112"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0" name="Text 8"/>
          <p:cNvSpPr/>
          <p:nvPr/>
        </p:nvSpPr>
        <p:spPr>
          <a:xfrm>
            <a:off x="-4329112"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1" name="Text 9"/>
          <p:cNvSpPr/>
          <p:nvPr/>
        </p:nvSpPr>
        <p:spPr>
          <a:xfrm>
            <a:off x="-1476375" y="-78004987"/>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2" name="Text 10"/>
          <p:cNvSpPr/>
          <p:nvPr/>
        </p:nvSpPr>
        <p:spPr>
          <a:xfrm>
            <a:off x="-1476375" y="-76657200"/>
            <a:ext cx="2733675" cy="1195388"/>
          </a:xfrm>
          <a:prstGeom prst="roundRect">
            <a:avLst>
              <a:gd name="adj" fmla="val 4590"/>
            </a:avLst>
          </a:prstGeom>
          <a:solidFill>
            <a:srgbClr val="D7D7D4">
              <a:alpha val="10000"/>
            </a:srgbClr>
          </a:solidFill>
          <a:ln/>
        </p:spPr>
        <p:txBody>
          <a:bodyPr wrap="square" rtlCol="0" anchor="ctr"/>
          <a:lstStyle/>
          <a:p>
            <a:pPr indent="0" marL="0">
              <a:buNone/>
            </a:pPr>
            <a:endParaRPr lang="en-US" dirty="0"/>
          </a:p>
        </p:txBody>
      </p:sp>
      <p:sp>
        <p:nvSpPr>
          <p:cNvPr id="13" name="Text 11"/>
          <p:cNvSpPr/>
          <p:nvPr/>
        </p:nvSpPr>
        <p:spPr>
          <a:xfrm>
            <a:off x="171450" y="171450"/>
            <a:ext cx="1181100"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MISSION</a:t>
            </a:r>
            <a:endParaRPr lang="en-US" sz="1650" dirty="0"/>
          </a:p>
        </p:txBody>
      </p:sp>
      <p:sp>
        <p:nvSpPr>
          <p:cNvPr id="14" name="Text 12"/>
          <p:cNvSpPr/>
          <p:nvPr/>
        </p:nvSpPr>
        <p:spPr>
          <a:xfrm>
            <a:off x="1090613" y="585788"/>
            <a:ext cx="3005138" cy="10763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The Potential of  Decentralised Mobility</a:t>
            </a:r>
            <a:endParaRPr lang="en-US" sz="3300" dirty="0"/>
          </a:p>
        </p:txBody>
      </p:sp>
      <p:sp>
        <p:nvSpPr>
          <p:cNvPr id="15" name="Text 13"/>
          <p:cNvSpPr/>
          <p:nvPr/>
        </p:nvSpPr>
        <p:spPr>
          <a:xfrm>
            <a:off x="1090613" y="1985963"/>
            <a:ext cx="2890838" cy="1638300"/>
          </a:xfrm>
          <a:prstGeom prst="rect">
            <a:avLst/>
          </a:prstGeom>
          <a:noFill/>
          <a:ln/>
        </p:spPr>
        <p:txBody>
          <a:bodyPr wrap="square" rtlCol="0" anchor="ctr"/>
          <a:lstStyle/>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Reliance on centralised technology providers is holding us back. Uber and Bolt hold all user data, and make all the rules. This lack of transparency is frustrating for drivers, and locks users in.    </a:t>
            </a:r>
            <a:pPr algn="l" indent="0" marL="0">
              <a:lnSpc>
                <a:spcPts val="1350"/>
              </a:lnSpc>
              <a:buNone/>
            </a:pPr>
            <a:r>
              <a:rPr lang="en-US" sz="1313" b="1" dirty="0">
                <a:solidFill>
                  <a:srgbClr val="000000">
                    <a:alpha val="99000"/>
                  </a:srgbClr>
                </a:solidFill>
                <a:latin typeface="Darker Grotesque" pitchFamily="34" charset="0"/>
                <a:ea typeface="Darker Grotesque" pitchFamily="34" charset="-122"/>
                <a:cs typeface="Darker Grotesque" pitchFamily="34" charset="-120"/>
              </a:rPr>
              <a:t>Timo imagines a different reality:</a:t>
            </a:r>
            <a:endParaRPr lang="en-US" sz="1313" dirty="0"/>
          </a:p>
        </p:txBody>
      </p:sp>
      <p:sp>
        <p:nvSpPr>
          <p:cNvPr id="16" name="Text 14"/>
          <p:cNvSpPr/>
          <p:nvPr/>
        </p:nvSpPr>
        <p:spPr>
          <a:xfrm>
            <a:off x="3876433" y="2678836"/>
            <a:ext cx="2734953" cy="1690688"/>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Trust is of the utmost importance to fostering a safe platform - and it builds over time. Our cross-chain identity system builds trust with every completed ride, and is owned by the user - meaning it can be taken off Timo at any point. </a:t>
            </a:r>
            <a:endParaRPr lang="en-US" sz="1053" dirty="0"/>
          </a:p>
        </p:txBody>
      </p:sp>
      <p:sp>
        <p:nvSpPr>
          <p:cNvPr id="17" name="Text 15"/>
          <p:cNvSpPr/>
          <p:nvPr/>
        </p:nvSpPr>
        <p:spPr>
          <a:xfrm>
            <a:off x="3876433" y="753221"/>
            <a:ext cx="2734953" cy="1533525"/>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We believe that users want the ability to choose their ride down to the smallest detail. Our marketplace gives them the tools to do so, displaying clear driver profiles and vehicle conditions for a worry-free experience </a:t>
            </a:r>
            <a:endParaRPr lang="en-US" sz="1053" dirty="0"/>
          </a:p>
        </p:txBody>
      </p:sp>
      <p:sp>
        <p:nvSpPr>
          <p:cNvPr id="18" name="Text 16"/>
          <p:cNvSpPr/>
          <p:nvPr/>
        </p:nvSpPr>
        <p:spPr>
          <a:xfrm>
            <a:off x="6528606" y="762136"/>
            <a:ext cx="2734953" cy="1209675"/>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Timo embeds seamlessly into partner platforms and provides revenue sharing options for fast adoption</a:t>
            </a:r>
            <a:endParaRPr lang="en-US" sz="1053" dirty="0"/>
          </a:p>
        </p:txBody>
      </p:sp>
      <p:sp>
        <p:nvSpPr>
          <p:cNvPr id="19" name="Text 17"/>
          <p:cNvSpPr/>
          <p:nvPr/>
        </p:nvSpPr>
        <p:spPr>
          <a:xfrm>
            <a:off x="6528606" y="2678836"/>
            <a:ext cx="2734953" cy="1371600"/>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Timo embeds both mobile money and stablecoins payments, offering immediate settlement as well as advanced credit options that assist drivers.</a:t>
            </a:r>
            <a:endParaRPr lang="en-US" sz="1053" dirty="0"/>
          </a:p>
        </p:txBody>
      </p:sp>
      <p:sp>
        <p:nvSpPr>
          <p:cNvPr id="20" name="Text 18"/>
          <p:cNvSpPr/>
          <p:nvPr/>
        </p:nvSpPr>
        <p:spPr>
          <a:xfrm>
            <a:off x="3876433" y="2620889"/>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Identity System</a:t>
            </a:r>
            <a:endParaRPr lang="en-US" sz="2176" dirty="0"/>
          </a:p>
        </p:txBody>
      </p:sp>
      <p:sp>
        <p:nvSpPr>
          <p:cNvPr id="21" name="Text 19"/>
          <p:cNvSpPr/>
          <p:nvPr/>
        </p:nvSpPr>
        <p:spPr>
          <a:xfrm>
            <a:off x="3876433" y="695275"/>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Mobility Marketplace</a:t>
            </a:r>
            <a:endParaRPr lang="en-US" sz="2176" dirty="0"/>
          </a:p>
        </p:txBody>
      </p:sp>
      <p:sp>
        <p:nvSpPr>
          <p:cNvPr id="22" name="Text 20"/>
          <p:cNvSpPr/>
          <p:nvPr/>
        </p:nvSpPr>
        <p:spPr>
          <a:xfrm>
            <a:off x="6528606" y="695275"/>
            <a:ext cx="3577409" cy="147638"/>
          </a:xfrm>
          <a:prstGeom prst="rect">
            <a:avLst/>
          </a:prstGeom>
          <a:noFill/>
          <a:ln/>
        </p:spPr>
        <p:txBody>
          <a:bodyPr wrap="square" rtlCol="0" anchor="ctr"/>
          <a:lstStyle/>
          <a:p>
            <a:pPr algn="l" indent="0" marL="0">
              <a:lnSpc>
                <a:spcPts val="3089"/>
              </a:lnSpc>
              <a:buNone/>
            </a:pPr>
            <a:r>
              <a:rPr lang="en-US" sz="2036" b="1" spc="-41" kern="0" dirty="0">
                <a:solidFill>
                  <a:srgbClr val="000000">
                    <a:alpha val="99000"/>
                  </a:srgbClr>
                </a:solidFill>
                <a:latin typeface="Darker Grotesque" pitchFamily="34" charset="0"/>
                <a:ea typeface="Darker Grotesque" pitchFamily="34" charset="-122"/>
                <a:cs typeface="Darker Grotesque" pitchFamily="34" charset="-120"/>
              </a:rPr>
              <a:t>Interoperable standard</a:t>
            </a:r>
            <a:endParaRPr lang="en-US" sz="2036" dirty="0"/>
          </a:p>
        </p:txBody>
      </p:sp>
      <p:sp>
        <p:nvSpPr>
          <p:cNvPr id="23" name="Text 21"/>
          <p:cNvSpPr/>
          <p:nvPr/>
        </p:nvSpPr>
        <p:spPr>
          <a:xfrm>
            <a:off x="6528606" y="2620889"/>
            <a:ext cx="3577409" cy="157163"/>
          </a:xfrm>
          <a:prstGeom prst="rect">
            <a:avLst/>
          </a:prstGeom>
          <a:noFill/>
          <a:ln/>
        </p:spPr>
        <p:txBody>
          <a:bodyPr wrap="square" rtlCol="0" anchor="ctr"/>
          <a:lstStyle/>
          <a:p>
            <a:pPr algn="l" indent="0" marL="0">
              <a:lnSpc>
                <a:spcPts val="3089"/>
              </a:lnSpc>
              <a:buNone/>
            </a:pPr>
            <a:r>
              <a:rPr lang="en-US" sz="2176" b="1" spc="-44" kern="0" dirty="0">
                <a:solidFill>
                  <a:srgbClr val="000000">
                    <a:alpha val="99000"/>
                  </a:srgbClr>
                </a:solidFill>
                <a:latin typeface="Darker Grotesque" pitchFamily="34" charset="0"/>
                <a:ea typeface="Darker Grotesque" pitchFamily="34" charset="-122"/>
                <a:cs typeface="Darker Grotesque" pitchFamily="34" charset="-120"/>
              </a:rPr>
              <a:t>On-chain payments</a:t>
            </a:r>
            <a:endParaRPr lang="en-US" sz="2176" dirty="0"/>
          </a:p>
        </p:txBody>
      </p:sp>
      <p:sp>
        <p:nvSpPr>
          <p:cNvPr id="24" name="Text 22"/>
          <p:cNvSpPr/>
          <p:nvPr/>
        </p:nvSpPr>
        <p:spPr>
          <a:xfrm>
            <a:off x="-4191000" y="-77781150"/>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5" name="Text 23"/>
          <p:cNvSpPr/>
          <p:nvPr/>
        </p:nvSpPr>
        <p:spPr>
          <a:xfrm>
            <a:off x="-4191000" y="-76433362"/>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6" name="Text 24"/>
          <p:cNvSpPr/>
          <p:nvPr/>
        </p:nvSpPr>
        <p:spPr>
          <a:xfrm>
            <a:off x="-1338262" y="-77781150"/>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
        <p:nvSpPr>
          <p:cNvPr id="27" name="Text 25"/>
          <p:cNvSpPr/>
          <p:nvPr/>
        </p:nvSpPr>
        <p:spPr>
          <a:xfrm>
            <a:off x="-1338262" y="-76433362"/>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Executive Summary</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name="Slide 2">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9050"/>
            <a:ext cx="9115425" cy="5124450"/>
          </a:xfrm>
          <a:prstGeom prst="roundRect">
            <a:avLst/>
          </a:prstGeom>
          <a:solidFill>
            <a:srgbClr val="F1F1F1"/>
          </a:solidFill>
          <a:ln/>
        </p:spPr>
      </p:sp>
      <p:pic>
        <p:nvPicPr>
          <p:cNvPr id="3" name="Image 0" descr="preencoded.png">    </p:cNvPr>
          <p:cNvPicPr>
            <a:picLocks noChangeAspect="1"/>
          </p:cNvPicPr>
          <p:nvPr/>
        </p:nvPicPr>
        <p:blipFill>
          <a:blip r:embed="rId1"/>
          <a:stretch>
            <a:fillRect/>
          </a:stretch>
        </p:blipFill>
        <p:spPr>
          <a:xfrm>
            <a:off x="4618123" y="295275"/>
            <a:ext cx="4349665" cy="4529138"/>
          </a:xfrm>
          <a:prstGeom prst="rect">
            <a:avLst/>
          </a:prstGeom>
        </p:spPr>
      </p:pic>
      <p:sp>
        <p:nvSpPr>
          <p:cNvPr id="4" name="Text 1"/>
          <p:cNvSpPr/>
          <p:nvPr/>
        </p:nvSpPr>
        <p:spPr>
          <a:xfrm>
            <a:off x="190500" y="519113"/>
            <a:ext cx="4181475" cy="881063"/>
          </a:xfrm>
          <a:prstGeom prst="rect">
            <a:avLst/>
          </a:prstGeom>
          <a:noFill/>
          <a:ln/>
        </p:spPr>
        <p:txBody>
          <a:bodyPr wrap="square" rtlCol="0" anchor="ctr"/>
          <a:lstStyle/>
          <a:p>
            <a:pPr algn="l" indent="0" marL="0">
              <a:lnSpc>
                <a:spcPts val="2588"/>
              </a:lnSpc>
              <a:buNone/>
            </a:pPr>
            <a:r>
              <a:rPr lang="en-US" sz="3113" b="1" spc="-62" kern="0" dirty="0">
                <a:solidFill>
                  <a:srgbClr val="000000">
                    <a:alpha val="99000"/>
                  </a:srgbClr>
                </a:solidFill>
                <a:latin typeface="Darker Grotesque" pitchFamily="34" charset="0"/>
                <a:ea typeface="Darker Grotesque" pitchFamily="34" charset="-122"/>
                <a:cs typeface="Darker Grotesque" pitchFamily="34" charset="-120"/>
              </a:rPr>
              <a:t>“Redefining how the world moves across Africa’s tourism cities”</a:t>
            </a:r>
            <a:endParaRPr lang="en-US" sz="3113" dirty="0"/>
          </a:p>
        </p:txBody>
      </p:sp>
      <p:sp>
        <p:nvSpPr>
          <p:cNvPr id="5" name="Text 2"/>
          <p:cNvSpPr/>
          <p:nvPr/>
        </p:nvSpPr>
        <p:spPr>
          <a:xfrm>
            <a:off x="190500" y="1643063"/>
            <a:ext cx="4090988" cy="233838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Timo is the first African mobility company built for the era of decentralisation. </a:t>
            </a:r>
            <a:endParaRPr lang="en-US" sz="15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We combine deep sector knowledge with web3 principles and emergent technology, to empower riders to travel with confidence, and drivers to work with dignity. </a:t>
            </a:r>
            <a:endParaRPr lang="en-US" sz="15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Identity, Safety, Interoperability and Choice lie at the heart of our build. We have a strong network of luxury vehicles, tourism partners and corporates waiting for our solution.</a:t>
            </a:r>
            <a:endParaRPr lang="en-US" sz="15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 </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name="Slide 20">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81000"/>
            <a:ext cx="8801100" cy="0"/>
          </a:xfrm>
          <a:prstGeom prst="line">
            <a:avLst/>
          </a:prstGeom>
          <a:noFill/>
          <a:ln w="31750">
            <a:solidFill>
              <a:srgbClr val="000000"/>
            </a:solidFill>
            <a:prstDash val="solid"/>
          </a:ln>
        </p:spPr>
      </p:sp>
      <p:sp>
        <p:nvSpPr>
          <p:cNvPr id="3" name="Text 1"/>
          <p:cNvSpPr/>
          <p:nvPr/>
        </p:nvSpPr>
        <p:spPr>
          <a:xfrm>
            <a:off x="2466975" y="2362200"/>
            <a:ext cx="4205288" cy="419100"/>
          </a:xfrm>
          <a:prstGeom prst="roundRect">
            <a:avLst>
              <a:gd name="adj" fmla="val 87273"/>
            </a:avLst>
          </a:prstGeom>
          <a:solidFill>
            <a:srgbClr val="C7C7C7">
              <a:alpha val="30000"/>
            </a:srgbClr>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681038" y="681038"/>
            <a:ext cx="7781925" cy="3943350"/>
          </a:xfrm>
          <a:prstGeom prst="rect">
            <a:avLst/>
          </a:prstGeom>
        </p:spPr>
      </p:pic>
      <p:pic>
        <p:nvPicPr>
          <p:cNvPr id="5" name="Image 1" descr="preencoded.png">    </p:cNvPr>
          <p:cNvPicPr>
            <a:picLocks noChangeAspect="1"/>
          </p:cNvPicPr>
          <p:nvPr/>
        </p:nvPicPr>
        <p:blipFill>
          <a:blip r:embed="rId2"/>
          <a:stretch>
            <a:fillRect/>
          </a:stretch>
        </p:blipFill>
        <p:spPr>
          <a:xfrm>
            <a:off x="7162800" y="4395788"/>
            <a:ext cx="1128713" cy="452438"/>
          </a:xfrm>
          <a:prstGeom prst="rect">
            <a:avLst/>
          </a:prstGeom>
        </p:spPr>
      </p:pic>
      <p:sp>
        <p:nvSpPr>
          <p:cNvPr id="6" name="Text 2"/>
          <p:cNvSpPr/>
          <p:nvPr/>
        </p:nvSpPr>
        <p:spPr>
          <a:xfrm>
            <a:off x="171450" y="171450"/>
            <a:ext cx="1181100"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MISSION</a:t>
            </a:r>
            <a:endParaRPr lang="en-US" sz="1650" dirty="0"/>
          </a:p>
        </p:txBody>
      </p:sp>
      <p:sp>
        <p:nvSpPr>
          <p:cNvPr id="7" name="Text 3"/>
          <p:cNvSpPr/>
          <p:nvPr/>
        </p:nvSpPr>
        <p:spPr>
          <a:xfrm>
            <a:off x="1204913" y="2500313"/>
            <a:ext cx="7191375" cy="138113"/>
          </a:xfrm>
          <a:prstGeom prst="rect">
            <a:avLst/>
          </a:prstGeom>
          <a:noFill/>
          <a:ln/>
        </p:spPr>
        <p:txBody>
          <a:bodyPr wrap="square" rtlCol="0" anchor="ctr"/>
          <a:lstStyle/>
          <a:p>
            <a:pPr algn="ctr" indent="0" marL="0">
              <a:lnSpc>
                <a:spcPts val="1950"/>
              </a:lnSpc>
              <a:buNone/>
            </a:pPr>
            <a:r>
              <a:rPr lang="en-US" sz="1950" b="1" dirty="0">
                <a:solidFill>
                  <a:srgbClr val="000000">
                    <a:alpha val="99000"/>
                  </a:srgbClr>
                </a:solidFill>
                <a:latin typeface="Darker Grotesque" pitchFamily="34" charset="0"/>
                <a:ea typeface="Darker Grotesque" pitchFamily="34" charset="-122"/>
                <a:cs typeface="Darker Grotesque" pitchFamily="34" charset="-120"/>
              </a:rPr>
              <a:t>Designed for trust, not just for transport</a:t>
            </a:r>
            <a:endParaRPr lang="en-US" sz="19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1F1F1"/>
        </a:solidFill>
      </p:bgPr>
    </p:bg>
    <p:spTree>
      <p:nvGrpSpPr>
        <p:cNvPr id="1" name=""/>
        <p:cNvGrpSpPr/>
        <p:nvPr/>
      </p:nvGrpSpPr>
      <p:grpSpPr>
        <a:xfrm>
          <a:off x="0" y="0"/>
          <a:ext cx="0" cy="0"/>
          <a:chOff x="0" y="0"/>
          <a:chExt cx="0" cy="0"/>
        </a:xfrm>
      </p:grpSpPr>
      <p:sp>
        <p:nvSpPr>
          <p:cNvPr id="2" name="Shape 0"/>
          <p:cNvSpPr/>
          <p:nvPr/>
        </p:nvSpPr>
        <p:spPr>
          <a:xfrm>
            <a:off x="171450" y="4710113"/>
            <a:ext cx="1804988" cy="261937"/>
          </a:xfrm>
          <a:prstGeom prst="rect">
            <a:avLst/>
          </a:prstGeom>
          <a:noFill/>
          <a:ln/>
        </p:spPr>
      </p:sp>
      <p:sp>
        <p:nvSpPr>
          <p:cNvPr id="3" name="Shape 1"/>
          <p:cNvSpPr/>
          <p:nvPr/>
        </p:nvSpPr>
        <p:spPr>
          <a:xfrm rot="0">
            <a:off x="171450" y="381000"/>
            <a:ext cx="8801100" cy="0"/>
          </a:xfrm>
          <a:prstGeom prst="line">
            <a:avLst/>
          </a:prstGeom>
          <a:noFill/>
          <a:ln w="31750">
            <a:solidFill>
              <a:srgbClr val="000000"/>
            </a:solidFill>
            <a:prstDash val="solid"/>
          </a:ln>
        </p:spPr>
      </p:sp>
      <p:sp>
        <p:nvSpPr>
          <p:cNvPr id="4" name="Shape 2"/>
          <p:cNvSpPr/>
          <p:nvPr/>
        </p:nvSpPr>
        <p:spPr>
          <a:xfrm>
            <a:off x="6173130" y="4310063"/>
            <a:ext cx="553799" cy="661988"/>
          </a:xfrm>
          <a:prstGeom prst="roundRect">
            <a:avLst/>
          </a:prstGeom>
          <a:solidFill>
            <a:srgbClr val="FFFFFF"/>
          </a:solidFill>
          <a:ln/>
        </p:spPr>
      </p:sp>
      <p:sp>
        <p:nvSpPr>
          <p:cNvPr id="5" name="Shape 3"/>
          <p:cNvSpPr/>
          <p:nvPr/>
        </p:nvSpPr>
        <p:spPr>
          <a:xfrm>
            <a:off x="5806419" y="3829050"/>
            <a:ext cx="1295055" cy="390525"/>
          </a:xfrm>
          <a:prstGeom prst="roundRect">
            <a:avLst/>
          </a:prstGeom>
          <a:solidFill>
            <a:srgbClr val="FFFFFF"/>
          </a:solidFill>
          <a:ln/>
        </p:spPr>
      </p:sp>
      <p:sp>
        <p:nvSpPr>
          <p:cNvPr id="6" name="Shape 4"/>
          <p:cNvSpPr/>
          <p:nvPr/>
        </p:nvSpPr>
        <p:spPr>
          <a:xfrm>
            <a:off x="1839255" y="3833812"/>
            <a:ext cx="1071563" cy="402167"/>
          </a:xfrm>
          <a:prstGeom prst="roundRect">
            <a:avLst/>
          </a:prstGeom>
          <a:solidFill>
            <a:srgbClr val="FFFFFF"/>
          </a:solidFill>
          <a:ln/>
        </p:spPr>
      </p:sp>
      <p:sp>
        <p:nvSpPr>
          <p:cNvPr id="7" name="Shape 5"/>
          <p:cNvSpPr/>
          <p:nvPr/>
        </p:nvSpPr>
        <p:spPr>
          <a:xfrm>
            <a:off x="4320518" y="4308435"/>
            <a:ext cx="1774483" cy="665979"/>
          </a:xfrm>
          <a:prstGeom prst="roundRect">
            <a:avLst/>
          </a:prstGeom>
          <a:solidFill>
            <a:srgbClr val="FFFFFF"/>
          </a:solidFill>
          <a:ln/>
        </p:spPr>
      </p:sp>
      <p:sp>
        <p:nvSpPr>
          <p:cNvPr id="8" name="Shape 6"/>
          <p:cNvSpPr/>
          <p:nvPr/>
        </p:nvSpPr>
        <p:spPr>
          <a:xfrm>
            <a:off x="685800" y="4301236"/>
            <a:ext cx="3560796" cy="670813"/>
          </a:xfrm>
          <a:prstGeom prst="roundRect">
            <a:avLst/>
          </a:prstGeom>
          <a:solidFill>
            <a:srgbClr val="FFFFFF"/>
          </a:solidFill>
          <a:ln/>
        </p:spPr>
      </p:sp>
      <p:sp>
        <p:nvSpPr>
          <p:cNvPr id="9" name="Shape 7"/>
          <p:cNvSpPr/>
          <p:nvPr/>
        </p:nvSpPr>
        <p:spPr>
          <a:xfrm>
            <a:off x="171450" y="4710113"/>
            <a:ext cx="609600" cy="261937"/>
          </a:xfrm>
          <a:prstGeom prst="roundRect">
            <a:avLst>
              <a:gd name="adj" fmla="val 349092"/>
            </a:avLst>
          </a:prstGeom>
          <a:solidFill>
            <a:srgbClr val="000000"/>
          </a:solidFill>
          <a:ln/>
        </p:spPr>
      </p:sp>
      <p:sp>
        <p:nvSpPr>
          <p:cNvPr id="10" name="Shape 8"/>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pic>
        <p:nvPicPr>
          <p:cNvPr id="11" name="Image 0" descr="preencoded.png">    </p:cNvPr>
          <p:cNvPicPr>
            <a:picLocks noChangeAspect="1"/>
          </p:cNvPicPr>
          <p:nvPr/>
        </p:nvPicPr>
        <p:blipFill>
          <a:blip r:embed="rId1"/>
          <a:stretch>
            <a:fillRect/>
          </a:stretch>
        </p:blipFill>
        <p:spPr>
          <a:xfrm>
            <a:off x="5982295" y="3895725"/>
            <a:ext cx="942975" cy="252413"/>
          </a:xfrm>
          <a:prstGeom prst="rect">
            <a:avLst/>
          </a:prstGeom>
        </p:spPr>
      </p:pic>
      <p:pic>
        <p:nvPicPr>
          <p:cNvPr id="12" name="Image 1" descr="preencoded.png">    </p:cNvPr>
          <p:cNvPicPr>
            <a:picLocks noChangeAspect="1"/>
          </p:cNvPicPr>
          <p:nvPr/>
        </p:nvPicPr>
        <p:blipFill>
          <a:blip r:embed="rId2"/>
          <a:stretch>
            <a:fillRect/>
          </a:stretch>
        </p:blipFill>
        <p:spPr>
          <a:xfrm>
            <a:off x="6801780" y="4310063"/>
            <a:ext cx="1709738" cy="661988"/>
          </a:xfrm>
          <a:prstGeom prst="rect">
            <a:avLst/>
          </a:prstGeom>
        </p:spPr>
      </p:pic>
      <p:pic>
        <p:nvPicPr>
          <p:cNvPr id="13" name="Image 2" descr="preencoded.png">    </p:cNvPr>
          <p:cNvPicPr>
            <a:picLocks noChangeAspect="1"/>
          </p:cNvPicPr>
          <p:nvPr/>
        </p:nvPicPr>
        <p:blipFill>
          <a:blip r:embed="rId3"/>
          <a:stretch>
            <a:fillRect/>
          </a:stretch>
        </p:blipFill>
        <p:spPr>
          <a:xfrm>
            <a:off x="4658655" y="3829050"/>
            <a:ext cx="1085850" cy="390525"/>
          </a:xfrm>
          <a:prstGeom prst="rect">
            <a:avLst/>
          </a:prstGeom>
        </p:spPr>
      </p:pic>
      <p:pic>
        <p:nvPicPr>
          <p:cNvPr id="14" name="Image 3" descr="preencoded.png">    </p:cNvPr>
          <p:cNvPicPr>
            <a:picLocks noChangeAspect="1"/>
          </p:cNvPicPr>
          <p:nvPr/>
        </p:nvPicPr>
        <p:blipFill>
          <a:blip r:embed="rId4"/>
          <a:stretch>
            <a:fillRect/>
          </a:stretch>
        </p:blipFill>
        <p:spPr>
          <a:xfrm>
            <a:off x="4468155" y="4376738"/>
            <a:ext cx="1476375" cy="533400"/>
          </a:xfrm>
          <a:prstGeom prst="rect">
            <a:avLst/>
          </a:prstGeom>
        </p:spPr>
      </p:pic>
      <p:pic>
        <p:nvPicPr>
          <p:cNvPr id="15" name="Image 4" descr="preencoded.png">    </p:cNvPr>
          <p:cNvPicPr>
            <a:picLocks noChangeAspect="1"/>
          </p:cNvPicPr>
          <p:nvPr/>
        </p:nvPicPr>
        <p:blipFill>
          <a:blip r:embed="rId5"/>
          <a:stretch>
            <a:fillRect/>
          </a:stretch>
        </p:blipFill>
        <p:spPr>
          <a:xfrm>
            <a:off x="1910693" y="3871913"/>
            <a:ext cx="933450" cy="323850"/>
          </a:xfrm>
          <a:prstGeom prst="rect">
            <a:avLst/>
          </a:prstGeom>
        </p:spPr>
      </p:pic>
      <p:pic>
        <p:nvPicPr>
          <p:cNvPr id="16" name="Image 5" descr="preencoded.png">    </p:cNvPr>
          <p:cNvPicPr>
            <a:picLocks noChangeAspect="1"/>
          </p:cNvPicPr>
          <p:nvPr/>
        </p:nvPicPr>
        <p:blipFill>
          <a:blip r:embed="rId6"/>
          <a:stretch>
            <a:fillRect/>
          </a:stretch>
        </p:blipFill>
        <p:spPr>
          <a:xfrm>
            <a:off x="2977493" y="3833812"/>
            <a:ext cx="1619250" cy="390525"/>
          </a:xfrm>
          <a:prstGeom prst="rect">
            <a:avLst/>
          </a:prstGeom>
        </p:spPr>
      </p:pic>
      <p:pic>
        <p:nvPicPr>
          <p:cNvPr id="17" name="Image 6" descr="preencoded.png">    </p:cNvPr>
          <p:cNvPicPr>
            <a:picLocks noChangeAspect="1"/>
          </p:cNvPicPr>
          <p:nvPr/>
        </p:nvPicPr>
        <p:blipFill>
          <a:blip r:embed="rId7"/>
          <a:stretch>
            <a:fillRect/>
          </a:stretch>
        </p:blipFill>
        <p:spPr>
          <a:xfrm>
            <a:off x="6247805" y="4362163"/>
            <a:ext cx="410682" cy="542462"/>
          </a:xfrm>
          <a:prstGeom prst="rect">
            <a:avLst/>
          </a:prstGeom>
        </p:spPr>
      </p:pic>
      <p:pic>
        <p:nvPicPr>
          <p:cNvPr id="18" name="Image 7" descr="preencoded.png">    </p:cNvPr>
          <p:cNvPicPr>
            <a:picLocks noChangeAspect="1"/>
          </p:cNvPicPr>
          <p:nvPr/>
        </p:nvPicPr>
        <p:blipFill>
          <a:blip r:embed="rId8"/>
          <a:stretch>
            <a:fillRect/>
          </a:stretch>
        </p:blipFill>
        <p:spPr>
          <a:xfrm>
            <a:off x="685800" y="4195763"/>
            <a:ext cx="3560796" cy="755192"/>
          </a:xfrm>
          <a:prstGeom prst="rect">
            <a:avLst/>
          </a:prstGeom>
        </p:spPr>
      </p:pic>
      <p:sp>
        <p:nvSpPr>
          <p:cNvPr id="19" name="Text 9"/>
          <p:cNvSpPr/>
          <p:nvPr/>
        </p:nvSpPr>
        <p:spPr>
          <a:xfrm>
            <a:off x="171450" y="171450"/>
            <a:ext cx="22526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KEY DIFFERENTIATORS</a:t>
            </a:r>
            <a:endParaRPr lang="en-US" sz="1650" dirty="0"/>
          </a:p>
        </p:txBody>
      </p:sp>
      <p:sp>
        <p:nvSpPr>
          <p:cNvPr id="20" name="Text 10"/>
          <p:cNvSpPr/>
          <p:nvPr/>
        </p:nvSpPr>
        <p:spPr>
          <a:xfrm>
            <a:off x="633413" y="1952625"/>
            <a:ext cx="2699178" cy="771525"/>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5K+</a:t>
            </a:r>
            <a:endParaRPr lang="en-US" sz="3000" dirty="0"/>
          </a:p>
        </p:txBody>
      </p:sp>
      <p:sp>
        <p:nvSpPr>
          <p:cNvPr id="21" name="Text 11"/>
          <p:cNvSpPr/>
          <p:nvPr/>
        </p:nvSpPr>
        <p:spPr>
          <a:xfrm>
            <a:off x="3538538" y="1971675"/>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500+</a:t>
            </a:r>
            <a:endParaRPr lang="en-US" sz="3000" dirty="0"/>
          </a:p>
        </p:txBody>
      </p:sp>
      <p:sp>
        <p:nvSpPr>
          <p:cNvPr id="22" name="Text 12"/>
          <p:cNvSpPr/>
          <p:nvPr/>
        </p:nvSpPr>
        <p:spPr>
          <a:xfrm>
            <a:off x="6248400" y="1985963"/>
            <a:ext cx="2699178" cy="271463"/>
          </a:xfrm>
          <a:prstGeom prst="rect">
            <a:avLst/>
          </a:prstGeom>
          <a:noFill/>
          <a:ln/>
        </p:spPr>
        <p:txBody>
          <a:bodyPr wrap="square" rtlCol="0" anchor="ctr"/>
          <a:lstStyle/>
          <a:p>
            <a:pPr algn="ctr" indent="0" marL="0">
              <a:lnSpc>
                <a:spcPts val="3600"/>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4</a:t>
            </a:r>
            <a:endParaRPr lang="en-US" sz="3000" dirty="0"/>
          </a:p>
        </p:txBody>
      </p:sp>
      <p:sp>
        <p:nvSpPr>
          <p:cNvPr id="23" name="Text 13"/>
          <p:cNvSpPr/>
          <p:nvPr/>
        </p:nvSpPr>
        <p:spPr>
          <a:xfrm>
            <a:off x="633413" y="2464279"/>
            <a:ext cx="2699178" cy="27146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Rides completed</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 During pilot phase</a:t>
            </a:r>
            <a:endParaRPr lang="en-US" sz="1112" dirty="0"/>
          </a:p>
        </p:txBody>
      </p:sp>
      <p:sp>
        <p:nvSpPr>
          <p:cNvPr id="24" name="Text 14"/>
          <p:cNvSpPr/>
          <p:nvPr/>
        </p:nvSpPr>
        <p:spPr>
          <a:xfrm>
            <a:off x="2714625" y="3548063"/>
            <a:ext cx="4400550" cy="1000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And recognition from: </a:t>
            </a:r>
            <a:endParaRPr lang="en-US" sz="1112" dirty="0"/>
          </a:p>
        </p:txBody>
      </p:sp>
      <p:sp>
        <p:nvSpPr>
          <p:cNvPr id="25" name="Text 15"/>
          <p:cNvSpPr/>
          <p:nvPr/>
        </p:nvSpPr>
        <p:spPr>
          <a:xfrm>
            <a:off x="3538538" y="2500313"/>
            <a:ext cx="2699178" cy="27146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Registered Drivers</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 Across Africa</a:t>
            </a:r>
            <a:endParaRPr lang="en-US" sz="1112" dirty="0"/>
          </a:p>
        </p:txBody>
      </p:sp>
      <p:sp>
        <p:nvSpPr>
          <p:cNvPr id="26" name="Text 16"/>
          <p:cNvSpPr/>
          <p:nvPr/>
        </p:nvSpPr>
        <p:spPr>
          <a:xfrm>
            <a:off x="6248400" y="2500313"/>
            <a:ext cx="2699178" cy="442913"/>
          </a:xfrm>
          <a:prstGeom prst="rect">
            <a:avLst/>
          </a:prstGeom>
          <a:noFill/>
          <a:ln/>
        </p:spPr>
        <p:txBody>
          <a:bodyPr wrap="square" rtlCol="0" anchor="ctr"/>
          <a:lstStyle/>
          <a:p>
            <a:pPr algn="ctr" indent="0" marL="0">
              <a:lnSpc>
                <a:spcPts val="1335"/>
              </a:lnSpc>
              <a:buNone/>
            </a:pPr>
            <a:r>
              <a:rPr lang="en-US" sz="1112"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Key Partnerships</a:t>
            </a:r>
            <a:pPr algn="ctr" indent="0" marL="0">
              <a:lnSpc>
                <a:spcPts val="1335"/>
              </a:lnSpc>
              <a:buNone/>
            </a:pPr>
            <a:r>
              <a:rPr lang="en-US" sz="1112"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 Tunisia King Events, AMC Chauffeur, SATC, Durban networks</a:t>
            </a:r>
            <a:endParaRPr lang="en-US" sz="1112" dirty="0"/>
          </a:p>
        </p:txBody>
      </p:sp>
      <p:sp>
        <p:nvSpPr>
          <p:cNvPr id="27" name="Text 17"/>
          <p:cNvSpPr/>
          <p:nvPr/>
        </p:nvSpPr>
        <p:spPr>
          <a:xfrm>
            <a:off x="852488" y="581025"/>
            <a:ext cx="8243888" cy="1371600"/>
          </a:xfrm>
          <a:prstGeom prst="rect">
            <a:avLst/>
          </a:prstGeom>
          <a:noFill/>
          <a:ln/>
        </p:spPr>
        <p:txBody>
          <a:bodyPr wrap="square" rtlCol="0" anchor="ctr"/>
          <a:lstStyle/>
          <a:p>
            <a:pPr algn="ctr" indent="0" marL="0">
              <a:lnSpc>
                <a:spcPts val="10233"/>
              </a:lnSpc>
              <a:buNone/>
            </a:pPr>
            <a:r>
              <a:rPr lang="en-US" sz="3000" b="1" dirty="0">
                <a:solidFill>
                  <a:srgbClr val="000000">
                    <a:alpha val="99000"/>
                  </a:srgbClr>
                </a:solidFill>
                <a:latin typeface="Neue Haas Grotesk Display Pro" pitchFamily="34" charset="0"/>
                <a:ea typeface="Neue Haas Grotesk Display Pro" pitchFamily="34" charset="-122"/>
                <a:cs typeface="Neue Haas Grotesk Display Pro" pitchFamily="34" charset="-120"/>
              </a:rPr>
              <a:t>Traction Signals</a:t>
            </a:r>
            <a:endParaRPr lang="en-US" sz="3000" dirty="0"/>
          </a:p>
        </p:txBody>
      </p:sp>
      <p:sp>
        <p:nvSpPr>
          <p:cNvPr id="28" name="Text 18"/>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29" name="Text 19"/>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71475"/>
            <a:ext cx="8801100" cy="0"/>
          </a:xfrm>
          <a:prstGeom prst="line">
            <a:avLst/>
          </a:prstGeom>
          <a:noFill/>
          <a:ln w="31750">
            <a:solidFill>
              <a:srgbClr val="000000"/>
            </a:solidFill>
            <a:prstDash val="solid"/>
          </a:ln>
        </p:spPr>
      </p:sp>
      <p:sp>
        <p:nvSpPr>
          <p:cNvPr id="3" name="Shape 1"/>
          <p:cNvSpPr/>
          <p:nvPr/>
        </p:nvSpPr>
        <p:spPr>
          <a:xfrm>
            <a:off x="171450" y="1704975"/>
            <a:ext cx="2871788" cy="1257300"/>
          </a:xfrm>
          <a:prstGeom prst="roundRect">
            <a:avLst>
              <a:gd name="adj" fmla="val 14545"/>
            </a:avLst>
          </a:prstGeom>
          <a:solidFill>
            <a:srgbClr val="FFFFFF"/>
          </a:solidFill>
          <a:ln w="31750">
            <a:solidFill>
              <a:srgbClr val="000000"/>
            </a:solidFill>
            <a:prstDash val="solid"/>
          </a:ln>
        </p:spPr>
      </p:sp>
      <p:sp>
        <p:nvSpPr>
          <p:cNvPr id="4" name="Shape 2"/>
          <p:cNvSpPr/>
          <p:nvPr/>
        </p:nvSpPr>
        <p:spPr>
          <a:xfrm>
            <a:off x="3133725" y="1704975"/>
            <a:ext cx="2871788" cy="1257300"/>
          </a:xfrm>
          <a:prstGeom prst="roundRect">
            <a:avLst>
              <a:gd name="adj" fmla="val 14545"/>
            </a:avLst>
          </a:prstGeom>
          <a:solidFill>
            <a:srgbClr val="FFFFFF"/>
          </a:solidFill>
          <a:ln w="31750">
            <a:solidFill>
              <a:srgbClr val="000000"/>
            </a:solidFill>
            <a:prstDash val="solid"/>
          </a:ln>
        </p:spPr>
      </p:sp>
      <p:sp>
        <p:nvSpPr>
          <p:cNvPr id="5" name="Shape 3"/>
          <p:cNvSpPr/>
          <p:nvPr/>
        </p:nvSpPr>
        <p:spPr>
          <a:xfrm>
            <a:off x="176213" y="3333750"/>
            <a:ext cx="2066925" cy="1166813"/>
          </a:xfrm>
          <a:prstGeom prst="roundRect">
            <a:avLst>
              <a:gd name="adj" fmla="val 15673"/>
            </a:avLst>
          </a:prstGeom>
          <a:solidFill>
            <a:srgbClr val="FFFFFF"/>
          </a:solidFill>
          <a:ln w="31750">
            <a:solidFill>
              <a:srgbClr val="000000"/>
            </a:solidFill>
            <a:prstDash val="solid"/>
          </a:ln>
        </p:spPr>
      </p:sp>
      <p:sp>
        <p:nvSpPr>
          <p:cNvPr id="6" name="Shape 4"/>
          <p:cNvSpPr/>
          <p:nvPr/>
        </p:nvSpPr>
        <p:spPr>
          <a:xfrm>
            <a:off x="2371725" y="3333750"/>
            <a:ext cx="2157413" cy="1166813"/>
          </a:xfrm>
          <a:prstGeom prst="roundRect">
            <a:avLst>
              <a:gd name="adj" fmla="val 15673"/>
            </a:avLst>
          </a:prstGeom>
          <a:solidFill>
            <a:srgbClr val="FFFFFF"/>
          </a:solidFill>
          <a:ln w="31750">
            <a:solidFill>
              <a:srgbClr val="000000"/>
            </a:solidFill>
            <a:prstDash val="solid"/>
          </a:ln>
        </p:spPr>
      </p:sp>
      <p:sp>
        <p:nvSpPr>
          <p:cNvPr id="7" name="Shape 5"/>
          <p:cNvSpPr/>
          <p:nvPr/>
        </p:nvSpPr>
        <p:spPr>
          <a:xfrm>
            <a:off x="4662488" y="3333750"/>
            <a:ext cx="1343025" cy="1166813"/>
          </a:xfrm>
          <a:prstGeom prst="roundRect">
            <a:avLst>
              <a:gd name="adj" fmla="val 15673"/>
            </a:avLst>
          </a:prstGeom>
          <a:solidFill>
            <a:srgbClr val="FFFFFF"/>
          </a:solidFill>
          <a:ln w="31750">
            <a:solidFill>
              <a:srgbClr val="000000"/>
            </a:solidFill>
            <a:prstDash val="solid"/>
          </a:ln>
        </p:spPr>
      </p:sp>
      <p:sp>
        <p:nvSpPr>
          <p:cNvPr id="8" name="Shape 6"/>
          <p:cNvSpPr/>
          <p:nvPr/>
        </p:nvSpPr>
        <p:spPr>
          <a:xfrm>
            <a:off x="6143625" y="3333750"/>
            <a:ext cx="1343025" cy="1166813"/>
          </a:xfrm>
          <a:prstGeom prst="roundRect">
            <a:avLst>
              <a:gd name="adj" fmla="val 15673"/>
            </a:avLst>
          </a:prstGeom>
          <a:solidFill>
            <a:srgbClr val="FFFFFF"/>
          </a:solidFill>
          <a:ln w="31750">
            <a:solidFill>
              <a:srgbClr val="000000"/>
            </a:solidFill>
            <a:prstDash val="solid"/>
          </a:ln>
        </p:spPr>
      </p:sp>
      <p:sp>
        <p:nvSpPr>
          <p:cNvPr id="9" name="Shape 7"/>
          <p:cNvSpPr/>
          <p:nvPr/>
        </p:nvSpPr>
        <p:spPr>
          <a:xfrm>
            <a:off x="7629525" y="3333750"/>
            <a:ext cx="1343025" cy="1166813"/>
          </a:xfrm>
          <a:prstGeom prst="roundRect">
            <a:avLst>
              <a:gd name="adj" fmla="val 15673"/>
            </a:avLst>
          </a:prstGeom>
          <a:solidFill>
            <a:srgbClr val="FFFFFF"/>
          </a:solidFill>
          <a:ln w="31750">
            <a:solidFill>
              <a:srgbClr val="000000"/>
            </a:solidFill>
            <a:prstDash val="solid"/>
          </a:ln>
        </p:spPr>
      </p:sp>
      <p:sp>
        <p:nvSpPr>
          <p:cNvPr id="10" name="Shape 8"/>
          <p:cNvSpPr/>
          <p:nvPr/>
        </p:nvSpPr>
        <p:spPr>
          <a:xfrm>
            <a:off x="6100763" y="1704975"/>
            <a:ext cx="2871788" cy="1257300"/>
          </a:xfrm>
          <a:prstGeom prst="roundRect">
            <a:avLst>
              <a:gd name="adj" fmla="val 14545"/>
            </a:avLst>
          </a:prstGeom>
          <a:solidFill>
            <a:srgbClr val="FFFFFF"/>
          </a:solidFill>
          <a:ln w="31750">
            <a:solidFill>
              <a:srgbClr val="000000"/>
            </a:solidFill>
            <a:prstDash val="solid"/>
          </a:ln>
        </p:spPr>
      </p:sp>
      <p:sp>
        <p:nvSpPr>
          <p:cNvPr id="11" name="Shape 9"/>
          <p:cNvSpPr/>
          <p:nvPr/>
        </p:nvSpPr>
        <p:spPr>
          <a:xfrm>
            <a:off x="171450" y="4710113"/>
            <a:ext cx="1804988" cy="261937"/>
          </a:xfrm>
          <a:prstGeom prst="rect">
            <a:avLst/>
          </a:prstGeom>
          <a:noFill/>
          <a:ln/>
        </p:spPr>
      </p:sp>
      <p:sp>
        <p:nvSpPr>
          <p:cNvPr id="12" name="Shape 10"/>
          <p:cNvSpPr/>
          <p:nvPr/>
        </p:nvSpPr>
        <p:spPr>
          <a:xfrm>
            <a:off x="838200" y="3105150"/>
            <a:ext cx="1562100" cy="80963"/>
          </a:xfrm>
          <a:prstGeom prst="rect">
            <a:avLst/>
          </a:prstGeom>
          <a:noFill/>
          <a:ln/>
        </p:spPr>
      </p:sp>
      <p:sp>
        <p:nvSpPr>
          <p:cNvPr id="13" name="Shape 11"/>
          <p:cNvSpPr/>
          <p:nvPr/>
        </p:nvSpPr>
        <p:spPr>
          <a:xfrm>
            <a:off x="171450" y="4710113"/>
            <a:ext cx="609600" cy="261937"/>
          </a:xfrm>
          <a:prstGeom prst="roundRect">
            <a:avLst>
              <a:gd name="adj" fmla="val 349092"/>
            </a:avLst>
          </a:prstGeom>
          <a:solidFill>
            <a:srgbClr val="000000"/>
          </a:solidFill>
          <a:ln/>
        </p:spPr>
      </p:sp>
      <p:sp>
        <p:nvSpPr>
          <p:cNvPr id="14" name="Shape 12"/>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pic>
        <p:nvPicPr>
          <p:cNvPr id="15" name="Image 0" descr="preencoded.png">    </p:cNvPr>
          <p:cNvPicPr>
            <a:picLocks noChangeAspect="1"/>
          </p:cNvPicPr>
          <p:nvPr/>
        </p:nvPicPr>
        <p:blipFill>
          <a:blip r:embed="rId1"/>
          <a:stretch>
            <a:fillRect/>
          </a:stretch>
        </p:blipFill>
        <p:spPr>
          <a:xfrm>
            <a:off x="2400300" y="3105150"/>
            <a:ext cx="70142" cy="76200"/>
          </a:xfrm>
          <a:prstGeom prst="rect">
            <a:avLst/>
          </a:prstGeom>
        </p:spPr>
      </p:pic>
      <p:sp>
        <p:nvSpPr>
          <p:cNvPr id="16" name="Text 13"/>
          <p:cNvSpPr/>
          <p:nvPr/>
        </p:nvSpPr>
        <p:spPr>
          <a:xfrm>
            <a:off x="161925" y="676275"/>
            <a:ext cx="6300788" cy="304800"/>
          </a:xfrm>
          <a:prstGeom prst="rect">
            <a:avLst/>
          </a:prstGeom>
          <a:noFill/>
          <a:ln/>
        </p:spPr>
        <p:txBody>
          <a:bodyPr wrap="square" rtlCol="0" anchor="ctr"/>
          <a:lstStyle/>
          <a:p>
            <a:pPr algn="l" indent="0" marL="0">
              <a:lnSpc>
                <a:spcPts val="3750"/>
              </a:lnSpc>
              <a:buNone/>
            </a:pPr>
            <a:r>
              <a:rPr lang="en-US" sz="4275" spc="-86" kern="0" dirty="0">
                <a:solidFill>
                  <a:srgbClr val="000000">
                    <a:alpha val="99000"/>
                  </a:srgbClr>
                </a:solidFill>
                <a:latin typeface="Darker Grotesque" pitchFamily="34" charset="0"/>
                <a:ea typeface="Darker Grotesque" pitchFamily="34" charset="-122"/>
                <a:cs typeface="Darker Grotesque" pitchFamily="34" charset="-120"/>
              </a:rPr>
              <a:t>Term sheet:</a:t>
            </a:r>
            <a:endParaRPr lang="en-US" sz="4275" dirty="0"/>
          </a:p>
        </p:txBody>
      </p:sp>
      <p:sp>
        <p:nvSpPr>
          <p:cNvPr id="17" name="Text 14"/>
          <p:cNvSpPr/>
          <p:nvPr/>
        </p:nvSpPr>
        <p:spPr>
          <a:xfrm>
            <a:off x="171450" y="171450"/>
            <a:ext cx="1595438"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FUNDRAISING</a:t>
            </a:r>
            <a:endParaRPr lang="en-US" sz="1650" dirty="0"/>
          </a:p>
        </p:txBody>
      </p:sp>
      <p:sp>
        <p:nvSpPr>
          <p:cNvPr id="18" name="Text 15"/>
          <p:cNvSpPr/>
          <p:nvPr/>
        </p:nvSpPr>
        <p:spPr>
          <a:xfrm>
            <a:off x="838200" y="3105150"/>
            <a:ext cx="1924050" cy="80963"/>
          </a:xfrm>
          <a:prstGeom prst="rect">
            <a:avLst/>
          </a:prstGeom>
          <a:noFill/>
          <a:ln/>
        </p:spPr>
        <p:txBody>
          <a:bodyPr wrap="square" rtlCol="0" anchor="ctr"/>
          <a:lstStyle/>
          <a:p>
            <a:pPr algn="ctr"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WHICH WILL BE USED ON</a:t>
            </a:r>
            <a:endParaRPr lang="en-US" sz="1125" dirty="0"/>
          </a:p>
        </p:txBody>
      </p:sp>
      <p:sp>
        <p:nvSpPr>
          <p:cNvPr id="19" name="Text 16"/>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20" name="Text 17"/>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
        <p:nvSpPr>
          <p:cNvPr id="21" name="Text 18"/>
          <p:cNvSpPr/>
          <p:nvPr/>
        </p:nvSpPr>
        <p:spPr>
          <a:xfrm>
            <a:off x="6324600" y="2143125"/>
            <a:ext cx="2843213" cy="381000"/>
          </a:xfrm>
          <a:prstGeom prst="rect">
            <a:avLst/>
          </a:prstGeom>
          <a:noFill/>
          <a:ln/>
        </p:spPr>
        <p:txBody>
          <a:bodyPr wrap="square" rtlCol="0" anchor="ctr"/>
          <a:lstStyle/>
          <a:p>
            <a:pPr algn="ctr" indent="0" marL="0">
              <a:lnSpc>
                <a:spcPts val="1875"/>
              </a:lnSpc>
              <a:buNone/>
            </a:pPr>
            <a:r>
              <a:rPr lang="en-US" sz="2025" dirty="0">
                <a:solidFill>
                  <a:srgbClr val="000000">
                    <a:alpha val="99000"/>
                  </a:srgbClr>
                </a:solidFill>
                <a:latin typeface="Darker Grotesque" pitchFamily="34" charset="0"/>
                <a:ea typeface="Darker Grotesque" pitchFamily="34" charset="-122"/>
                <a:cs typeface="Darker Grotesque" pitchFamily="34" charset="-120"/>
              </a:rPr>
              <a:t>Valuation</a:t>
            </a:r>
            <a:endParaRPr lang="en-US" sz="2025" dirty="0"/>
          </a:p>
          <a:p>
            <a:pPr algn="ctr"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$2,500,000</a:t>
            </a:r>
            <a:endParaRPr lang="en-US" sz="2025" dirty="0"/>
          </a:p>
        </p:txBody>
      </p:sp>
      <p:sp>
        <p:nvSpPr>
          <p:cNvPr id="22" name="Text 19"/>
          <p:cNvSpPr/>
          <p:nvPr/>
        </p:nvSpPr>
        <p:spPr>
          <a:xfrm>
            <a:off x="7886700" y="3552825"/>
            <a:ext cx="1371600" cy="142875"/>
          </a:xfrm>
          <a:prstGeom prst="rect">
            <a:avLst/>
          </a:prstGeom>
          <a:noFill/>
          <a:ln/>
        </p:spPr>
        <p:txBody>
          <a:bodyPr wrap="square" rtlCol="0" anchor="ctr"/>
          <a:lstStyle/>
          <a:p>
            <a:pPr algn="l"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15%</a:t>
            </a:r>
            <a:endParaRPr lang="en-US" sz="2025" dirty="0"/>
          </a:p>
        </p:txBody>
      </p:sp>
      <p:sp>
        <p:nvSpPr>
          <p:cNvPr id="23" name="Text 20"/>
          <p:cNvSpPr/>
          <p:nvPr/>
        </p:nvSpPr>
        <p:spPr>
          <a:xfrm>
            <a:off x="7886700" y="3848100"/>
            <a:ext cx="1714500" cy="28098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Reserve &amp; Contingency</a:t>
            </a:r>
            <a:endParaRPr lang="en-US" sz="1500" dirty="0"/>
          </a:p>
        </p:txBody>
      </p:sp>
      <p:sp>
        <p:nvSpPr>
          <p:cNvPr id="24" name="Text 21"/>
          <p:cNvSpPr/>
          <p:nvPr/>
        </p:nvSpPr>
        <p:spPr>
          <a:xfrm>
            <a:off x="6400800" y="3552825"/>
            <a:ext cx="1371600" cy="142875"/>
          </a:xfrm>
          <a:prstGeom prst="rect">
            <a:avLst/>
          </a:prstGeom>
          <a:noFill/>
          <a:ln/>
        </p:spPr>
        <p:txBody>
          <a:bodyPr wrap="square" rtlCol="0" anchor="ctr"/>
          <a:lstStyle/>
          <a:p>
            <a:pPr algn="l"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10%</a:t>
            </a:r>
            <a:endParaRPr lang="en-US" sz="2025" dirty="0"/>
          </a:p>
        </p:txBody>
      </p:sp>
      <p:sp>
        <p:nvSpPr>
          <p:cNvPr id="25" name="Text 22"/>
          <p:cNvSpPr/>
          <p:nvPr/>
        </p:nvSpPr>
        <p:spPr>
          <a:xfrm>
            <a:off x="6400800" y="3848100"/>
            <a:ext cx="1714500" cy="28098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Legal &amp; Compliance</a:t>
            </a:r>
            <a:endParaRPr lang="en-US" sz="1500" dirty="0"/>
          </a:p>
        </p:txBody>
      </p:sp>
      <p:sp>
        <p:nvSpPr>
          <p:cNvPr id="26" name="Text 23"/>
          <p:cNvSpPr/>
          <p:nvPr/>
        </p:nvSpPr>
        <p:spPr>
          <a:xfrm>
            <a:off x="4919663" y="3552825"/>
            <a:ext cx="1371600" cy="142875"/>
          </a:xfrm>
          <a:prstGeom prst="rect">
            <a:avLst/>
          </a:prstGeom>
          <a:noFill/>
          <a:ln/>
        </p:spPr>
        <p:txBody>
          <a:bodyPr wrap="square" rtlCol="0" anchor="ctr"/>
          <a:lstStyle/>
          <a:p>
            <a:pPr algn="l"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20%</a:t>
            </a:r>
            <a:endParaRPr lang="en-US" sz="2025" dirty="0"/>
          </a:p>
        </p:txBody>
      </p:sp>
      <p:sp>
        <p:nvSpPr>
          <p:cNvPr id="27" name="Text 24"/>
          <p:cNvSpPr/>
          <p:nvPr/>
        </p:nvSpPr>
        <p:spPr>
          <a:xfrm>
            <a:off x="4919663" y="3848100"/>
            <a:ext cx="1714500" cy="28098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Marketing &amp; Incentives</a:t>
            </a:r>
            <a:endParaRPr lang="en-US" sz="1500" dirty="0"/>
          </a:p>
        </p:txBody>
      </p:sp>
      <p:sp>
        <p:nvSpPr>
          <p:cNvPr id="28" name="Text 25"/>
          <p:cNvSpPr/>
          <p:nvPr/>
        </p:nvSpPr>
        <p:spPr>
          <a:xfrm>
            <a:off x="2628900" y="3552825"/>
            <a:ext cx="2100263" cy="142875"/>
          </a:xfrm>
          <a:prstGeom prst="rect">
            <a:avLst/>
          </a:prstGeom>
          <a:noFill/>
          <a:ln/>
        </p:spPr>
        <p:txBody>
          <a:bodyPr wrap="square" rtlCol="0" anchor="ctr"/>
          <a:lstStyle/>
          <a:p>
            <a:pPr algn="l"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25% </a:t>
            </a:r>
            <a:endParaRPr lang="en-US" sz="2025" dirty="0"/>
          </a:p>
        </p:txBody>
      </p:sp>
      <p:sp>
        <p:nvSpPr>
          <p:cNvPr id="29" name="Text 26"/>
          <p:cNvSpPr/>
          <p:nvPr/>
        </p:nvSpPr>
        <p:spPr>
          <a:xfrm>
            <a:off x="2628900" y="3848100"/>
            <a:ext cx="2100263" cy="10953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Tourism Partnership</a:t>
            </a:r>
            <a:endParaRPr lang="en-US" sz="1500" dirty="0"/>
          </a:p>
        </p:txBody>
      </p:sp>
      <p:sp>
        <p:nvSpPr>
          <p:cNvPr id="30" name="Text 27"/>
          <p:cNvSpPr/>
          <p:nvPr/>
        </p:nvSpPr>
        <p:spPr>
          <a:xfrm>
            <a:off x="433388" y="3552825"/>
            <a:ext cx="2009775" cy="142875"/>
          </a:xfrm>
          <a:prstGeom prst="rect">
            <a:avLst/>
          </a:prstGeom>
          <a:noFill/>
          <a:ln/>
        </p:spPr>
        <p:txBody>
          <a:bodyPr wrap="square" rtlCol="0" anchor="ctr"/>
          <a:lstStyle/>
          <a:p>
            <a:pPr algn="l"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30% </a:t>
            </a:r>
            <a:endParaRPr lang="en-US" sz="2025" dirty="0"/>
          </a:p>
        </p:txBody>
      </p:sp>
      <p:sp>
        <p:nvSpPr>
          <p:cNvPr id="31" name="Text 28"/>
          <p:cNvSpPr/>
          <p:nvPr/>
        </p:nvSpPr>
        <p:spPr>
          <a:xfrm>
            <a:off x="433388" y="3848100"/>
            <a:ext cx="2009775" cy="280988"/>
          </a:xfrm>
          <a:prstGeom prst="rect">
            <a:avLst/>
          </a:prstGeom>
          <a:noFill/>
          <a:ln/>
        </p:spPr>
        <p:txBody>
          <a:bodyPr wrap="square" rtlCol="0" anchor="ct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Product development PathPulse integration</a:t>
            </a:r>
            <a:endParaRPr lang="en-US" sz="1500" dirty="0"/>
          </a:p>
        </p:txBody>
      </p:sp>
      <p:sp>
        <p:nvSpPr>
          <p:cNvPr id="32" name="Text 29"/>
          <p:cNvSpPr/>
          <p:nvPr/>
        </p:nvSpPr>
        <p:spPr>
          <a:xfrm>
            <a:off x="3509963" y="2024062"/>
            <a:ext cx="2576513" cy="619125"/>
          </a:xfrm>
          <a:prstGeom prst="rect">
            <a:avLst/>
          </a:prstGeom>
          <a:noFill/>
          <a:ln/>
        </p:spPr>
        <p:txBody>
          <a:bodyPr wrap="square" rtlCol="0" anchor="ctr"/>
          <a:lstStyle/>
          <a:p>
            <a:pPr algn="ctr" indent="0" marL="0">
              <a:lnSpc>
                <a:spcPts val="1875"/>
              </a:lnSpc>
              <a:buNone/>
            </a:pPr>
            <a:r>
              <a:rPr lang="en-US" sz="2025" dirty="0">
                <a:solidFill>
                  <a:srgbClr val="000000">
                    <a:alpha val="99000"/>
                  </a:srgbClr>
                </a:solidFill>
                <a:latin typeface="Darker Grotesque" pitchFamily="34" charset="0"/>
                <a:ea typeface="Darker Grotesque" pitchFamily="34" charset="-122"/>
                <a:cs typeface="Darker Grotesque" pitchFamily="34" charset="-120"/>
              </a:rPr>
              <a:t>Instrument:  </a:t>
            </a:r>
            <a:pPr algn="ctr"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SAFE</a:t>
            </a:r>
            <a:endParaRPr lang="en-US" sz="2025" dirty="0"/>
          </a:p>
          <a:p>
            <a:pPr algn="ctr" indent="0" marL="0">
              <a:lnSpc>
                <a:spcPts val="1875"/>
              </a:lnSpc>
              <a:buNone/>
            </a:pPr>
            <a:r>
              <a:rPr lang="en-US" sz="2025" dirty="0">
                <a:solidFill>
                  <a:srgbClr val="000000">
                    <a:alpha val="99000"/>
                  </a:srgbClr>
                </a:solidFill>
                <a:latin typeface="Darker Grotesque" pitchFamily="34" charset="0"/>
                <a:ea typeface="Darker Grotesque" pitchFamily="34" charset="-122"/>
                <a:cs typeface="Darker Grotesque" pitchFamily="34" charset="-120"/>
              </a:rPr>
              <a:t>Discount: </a:t>
            </a:r>
            <a:pPr algn="ctr"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20</a:t>
            </a:r>
            <a:pPr algn="ctr" indent="0" marL="0">
              <a:lnSpc>
                <a:spcPts val="1875"/>
              </a:lnSpc>
              <a:buNone/>
            </a:pPr>
            <a:r>
              <a:rPr lang="en-US" sz="2025" dirty="0">
                <a:solidFill>
                  <a:srgbClr val="000000">
                    <a:alpha val="99000"/>
                  </a:srgbClr>
                </a:solidFill>
                <a:latin typeface="Darker Grotesque" pitchFamily="34" charset="0"/>
                <a:ea typeface="Darker Grotesque" pitchFamily="34" charset="-122"/>
                <a:cs typeface="Darker Grotesque" pitchFamily="34" charset="-120"/>
              </a:rPr>
              <a:t>%</a:t>
            </a:r>
            <a:endParaRPr lang="en-US" sz="2025" dirty="0"/>
          </a:p>
        </p:txBody>
      </p:sp>
      <p:sp>
        <p:nvSpPr>
          <p:cNvPr id="33" name="Text 30"/>
          <p:cNvSpPr/>
          <p:nvPr/>
        </p:nvSpPr>
        <p:spPr>
          <a:xfrm>
            <a:off x="414338" y="2143125"/>
            <a:ext cx="2843213" cy="381000"/>
          </a:xfrm>
          <a:prstGeom prst="rect">
            <a:avLst/>
          </a:prstGeom>
          <a:noFill/>
          <a:ln/>
        </p:spPr>
        <p:txBody>
          <a:bodyPr wrap="square" rtlCol="0" anchor="ctr"/>
          <a:lstStyle/>
          <a:p>
            <a:pPr algn="ctr" indent="0" marL="0">
              <a:lnSpc>
                <a:spcPts val="1875"/>
              </a:lnSpc>
              <a:buNone/>
            </a:pPr>
            <a:r>
              <a:rPr lang="en-US" sz="2025" dirty="0">
                <a:solidFill>
                  <a:srgbClr val="000000">
                    <a:alpha val="99000"/>
                  </a:srgbClr>
                </a:solidFill>
                <a:latin typeface="Darker Grotesque" pitchFamily="34" charset="0"/>
                <a:ea typeface="Darker Grotesque" pitchFamily="34" charset="-122"/>
                <a:cs typeface="Darker Grotesque" pitchFamily="34" charset="-120"/>
              </a:rPr>
              <a:t>Raise amount:</a:t>
            </a:r>
            <a:endParaRPr lang="en-US" sz="2025" dirty="0"/>
          </a:p>
          <a:p>
            <a:pPr algn="ctr" indent="0" marL="0">
              <a:lnSpc>
                <a:spcPts val="1875"/>
              </a:lnSpc>
              <a:buNone/>
            </a:pPr>
            <a:r>
              <a:rPr lang="en-US" sz="2025" b="1" dirty="0">
                <a:solidFill>
                  <a:srgbClr val="000000">
                    <a:alpha val="99000"/>
                  </a:srgbClr>
                </a:solidFill>
                <a:latin typeface="Darker Grotesque" pitchFamily="34" charset="0"/>
                <a:ea typeface="Darker Grotesque" pitchFamily="34" charset="-122"/>
                <a:cs typeface="Darker Grotesque" pitchFamily="34" charset="-120"/>
              </a:rPr>
              <a:t>$500,000</a:t>
            </a:r>
            <a:endParaRPr lang="en-US" sz="20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81000"/>
            <a:ext cx="8801100" cy="0"/>
          </a:xfrm>
          <a:prstGeom prst="line">
            <a:avLst/>
          </a:prstGeom>
          <a:noFill/>
          <a:ln w="31750">
            <a:solidFill>
              <a:srgbClr val="000000"/>
            </a:solidFill>
            <a:prstDash val="solid"/>
          </a:ln>
        </p:spPr>
      </p:sp>
      <p:sp>
        <p:nvSpPr>
          <p:cNvPr id="3" name="Text 1"/>
          <p:cNvSpPr/>
          <p:nvPr/>
        </p:nvSpPr>
        <p:spPr>
          <a:xfrm>
            <a:off x="171450" y="171450"/>
            <a:ext cx="17954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REVENUE MODEL</a:t>
            </a:r>
            <a:endParaRPr lang="en-US" sz="1650" dirty="0"/>
          </a:p>
        </p:txBody>
      </p:sp>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171450" y="609600"/>
          <a:ext cx="4362450" cy="4371975"/>
        </p:xfrm>
        <a:graphic>
          <a:graphicData uri="http://schemas.openxmlformats.org/drawingml/2006/table">
            <a:tbl>
              <a:tblPr/>
              <a:tblGrid>
                <a:gridCol w="1276350"/>
                <a:gridCol w="3086100"/>
              </a:tblGrid>
              <a:tr h="64293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Customer Segments </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Daily commuters, Tourists, Corporate clients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64293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Competitive Pricing Strategy</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Competes with Uber Black and Uber Premium </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8143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Ride Fares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Base fare: R30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Price per km: R17</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Price per minute: R1.60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Minimum fare: R60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4714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Average ride assumptions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Average distance: 10km</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Average time: 15 minutes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64293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Total fare calculation</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Distance charge: R170 (R17/km x 10km)</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Time charge: R24 (R.16/min x 15 min)</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Total fare: R224 (Base + Distance + Time)</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11572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Projected revenue growth</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Average Total Fare per ride: R224</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Total Rides Needed (Breakeven): 6,757 rides</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Estimated Monthly Revenue at Breakeven: R1,511,568</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graphicFrame>
        <p:nvGraphicFramePr>
          <p:cNvPr id="47" name="Table 1"/>
          <p:cNvGraphicFramePr>
            <a:graphicFrameLocks noGrp="1"/>
          </p:cNvGraphicFramePr>
          <p:nvPr>
            <p:extLst>
              <p:ext uri="{D42A27DB-BD31-4B8C-83A1-F6EECF244321}">
                <p14:modId xmlns:p14="http://schemas.microsoft.com/office/powerpoint/2010/main" val="1579011935"/>
              </p:ext>
            </p:extLst>
          </p:nvPr>
        </p:nvGraphicFramePr>
        <p:xfrm>
          <a:off x="4724400" y="609600"/>
          <a:ext cx="4076700" cy="4414838"/>
        </p:xfrm>
        <a:graphic>
          <a:graphicData uri="http://schemas.openxmlformats.org/drawingml/2006/table">
            <a:tbl>
              <a:tblPr/>
              <a:tblGrid>
                <a:gridCol w="1169194"/>
                <a:gridCol w="2907506"/>
              </a:tblGrid>
              <a:tr h="8143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Risks and mitigation</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Key risks: Regulatory changes, competition</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Mitigation strategies: Adapt pricing and services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98583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Cost structure</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Driver commission: 20% (Timo rides retainer) Driver payout: R179.20 (80% of R224)</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Operational Costs: R30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Total Cost per ride: R209.20</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98583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Profitability Metrics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Contribution margin per ride: R14.80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Monthly fixed costs: R100,000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Net profit per month at breakeven: R100,000</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Profit Margin Percentage: ~15.6%</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8143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Breakeven analysis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Breakeven point: 6,757 rides/month</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Estimated rides needed per day: 225.2 </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Number of drivers needed: 23</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r h="814388">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Path to profitability</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c>
                  <a:txBody>
                    <a:bodyPr/>
                    <a:lstStyle/>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Growth Strategy: Increase user base and ride frequency</a:t>
                      </a:r>
                      <a:endParaRPr lang="en-US" sz="1200" dirty="0"/>
                    </a:p>
                    <a:p>
                      <a:pPr algn="l" indent="0" marL="0">
                        <a:lnSpc>
                          <a:spcPts val="1350"/>
                        </a:lnSpc>
                        <a:buNone/>
                      </a:pPr>
                      <a:r>
                        <a:rPr lang="en-US" sz="1500" dirty="0">
                          <a:solidFill>
                            <a:srgbClr val="000000">
                              <a:alpha val="99000"/>
                            </a:srgbClr>
                          </a:solidFill>
                          <a:latin typeface="Darker Grotesque" pitchFamily="34" charset="0"/>
                          <a:ea typeface="Darker Grotesque" pitchFamily="34" charset="-122"/>
                          <a:cs typeface="Darker Grotesque" pitchFamily="34" charset="-120"/>
                        </a:rPr>
                        <a:t>Cost management: Optimise payouts and operational costs</a:t>
                      </a:r>
                      <a:endParaRPr lang="en-US" sz="1200" dirty="0"/>
                    </a:p>
                  </a:txBody>
                  <a:tcPr marL="91440" marR="91440" marT="45720" marB="45720">
                    <a:lnL w="12700" cap="flat" cmpd="sng" algn="ctr">
                      <a:solidFill>
                        <a:srgbClr val="737373"/>
                      </a:solidFill>
                      <a:prstDash val="solid"/>
                      <a:round/>
                      <a:headEnd type="none" w="med" len="med"/>
                      <a:tailEnd type="none" w="med" len="med"/>
                    </a:lnL>
                    <a:lnR w="12700" cap="flat" cmpd="sng" algn="ctr">
                      <a:solidFill>
                        <a:srgbClr val="737373"/>
                      </a:solidFill>
                      <a:prstDash val="solid"/>
                      <a:round/>
                      <a:headEnd type="none" w="med" len="med"/>
                      <a:tailEnd type="none" w="med" len="med"/>
                    </a:lnR>
                    <a:lnT w="12700" cap="flat" cmpd="sng" algn="ctr">
                      <a:solidFill>
                        <a:srgbClr val="737373"/>
                      </a:solidFill>
                      <a:prstDash val="solid"/>
                      <a:round/>
                      <a:headEnd type="none" w="med" len="med"/>
                      <a:tailEnd type="none" w="med" len="med"/>
                    </a:lnT>
                    <a:lnB w="12700" cap="flat" cmpd="sng" algn="ctr">
                      <a:solidFill>
                        <a:srgbClr val="737373"/>
                      </a:solidFill>
                      <a:prstDash val="solid"/>
                      <a:round/>
                      <a:headEnd type="none" w="med" len="med"/>
                      <a:tailEnd type="none" w="med" len="med"/>
                    </a:lnB>
                    <a:solidFill>
                      <a:srgbClr val="FFFFFF"/>
                    </a:solidFill>
                  </a:tcPr>
                </a:tc>
              </a:tr>
            </a:tbl>
          </a:graphicData>
        </a:graphic>
      </p:graphicFrame>
      <p:sp>
        <p:nvSpPr>
          <p:cNvPr id="6" name="Text 2"/>
          <p:cNvSpPr/>
          <p:nvPr/>
        </p:nvSpPr>
        <p:spPr>
          <a:xfrm>
            <a:off x="5005388" y="171450"/>
            <a:ext cx="208121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PROFIT MECHANISM</a:t>
            </a:r>
            <a:endParaRPr lang="en-US" sz="1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1F1F1"/>
        </a:solidFill>
      </p:bgPr>
    </p:bg>
    <p:spTree>
      <p:nvGrpSpPr>
        <p:cNvPr id="1" name=""/>
        <p:cNvGrpSpPr/>
        <p:nvPr/>
      </p:nvGrpSpPr>
      <p:grpSpPr>
        <a:xfrm>
          <a:off x="0" y="0"/>
          <a:ext cx="0" cy="0"/>
          <a:chOff x="0" y="0"/>
          <a:chExt cx="0" cy="0"/>
        </a:xfrm>
      </p:grpSpPr>
      <p:sp>
        <p:nvSpPr>
          <p:cNvPr id="2" name="Shape 0"/>
          <p:cNvSpPr/>
          <p:nvPr/>
        </p:nvSpPr>
        <p:spPr>
          <a:xfrm rot="0">
            <a:off x="171450" y="371475"/>
            <a:ext cx="8801100" cy="0"/>
          </a:xfrm>
          <a:prstGeom prst="line">
            <a:avLst/>
          </a:prstGeom>
          <a:noFill/>
          <a:ln w="31750">
            <a:solidFill>
              <a:srgbClr val="000000"/>
            </a:solidFill>
            <a:prstDash val="solid"/>
          </a:ln>
        </p:spPr>
      </p:sp>
      <p:sp>
        <p:nvSpPr>
          <p:cNvPr id="3" name="Shape 1"/>
          <p:cNvSpPr/>
          <p:nvPr/>
        </p:nvSpPr>
        <p:spPr>
          <a:xfrm>
            <a:off x="171450" y="4710113"/>
            <a:ext cx="1804988" cy="261937"/>
          </a:xfrm>
          <a:prstGeom prst="rect">
            <a:avLst/>
          </a:prstGeom>
          <a:noFill/>
          <a:ln/>
        </p:spPr>
      </p:sp>
      <p:sp>
        <p:nvSpPr>
          <p:cNvPr id="4" name="Shape 2"/>
          <p:cNvSpPr/>
          <p:nvPr/>
        </p:nvSpPr>
        <p:spPr>
          <a:xfrm>
            <a:off x="171450" y="4710113"/>
            <a:ext cx="609600" cy="261937"/>
          </a:xfrm>
          <a:prstGeom prst="roundRect">
            <a:avLst>
              <a:gd name="adj" fmla="val 349092"/>
            </a:avLst>
          </a:prstGeom>
          <a:solidFill>
            <a:srgbClr val="000000"/>
          </a:solidFill>
          <a:ln/>
        </p:spPr>
      </p:sp>
      <p:sp>
        <p:nvSpPr>
          <p:cNvPr id="5" name="Shape 3"/>
          <p:cNvSpPr/>
          <p:nvPr/>
        </p:nvSpPr>
        <p:spPr>
          <a:xfrm>
            <a:off x="804863" y="4710113"/>
            <a:ext cx="1171575" cy="261937"/>
          </a:xfrm>
          <a:prstGeom prst="roundRect">
            <a:avLst>
              <a:gd name="adj" fmla="val 349092"/>
            </a:avLst>
          </a:prstGeom>
          <a:solidFill>
            <a:srgbClr val="F1F1F1"/>
          </a:solidFill>
          <a:ln w="25400">
            <a:solidFill>
              <a:srgbClr val="000000"/>
            </a:solidFill>
            <a:prstDash val="solid"/>
          </a:ln>
        </p:spPr>
      </p:sp>
      <p:sp>
        <p:nvSpPr>
          <p:cNvPr id="6" name="Text 4"/>
          <p:cNvSpPr/>
          <p:nvPr/>
        </p:nvSpPr>
        <p:spPr>
          <a:xfrm>
            <a:off x="1014413" y="2047875"/>
            <a:ext cx="7572375" cy="1319213"/>
          </a:xfrm>
          <a:prstGeom prst="rect">
            <a:avLst/>
          </a:prstGeom>
          <a:noFill/>
          <a:ln/>
        </p:spPr>
        <p:txBody>
          <a:bodyPr wrap="square" rtlCol="0" anchor="ctr"/>
          <a:lstStyle/>
          <a:p>
            <a:pPr algn="ctr" indent="0" marL="0">
              <a:lnSpc>
                <a:spcPts val="1350"/>
              </a:lnSpc>
              <a:buNone/>
            </a:pPr>
            <a:r>
              <a:rPr lang="en-US" sz="1650" dirty="0">
                <a:solidFill>
                  <a:srgbClr val="000000">
                    <a:alpha val="99000"/>
                  </a:srgbClr>
                </a:solidFill>
                <a:latin typeface="Darker Grotesque" pitchFamily="34" charset="0"/>
                <a:ea typeface="Darker Grotesque" pitchFamily="34" charset="-122"/>
                <a:cs typeface="Darker Grotesque" pitchFamily="34" charset="-120"/>
              </a:rPr>
              <a:t>Timo presents a venture-scale opportunity in Africa's rapidly evolving mobility sector. We have the partners, infrastructure, and ambition to build a category-defining platform. This pre-seed raise will position us to launch, scale rapidly, and deliver on a vision that global platforms have yet to realize across the continent.</a:t>
            </a:r>
            <a:endParaRPr lang="en-US" sz="1650" dirty="0"/>
          </a:p>
        </p:txBody>
      </p:sp>
      <p:sp>
        <p:nvSpPr>
          <p:cNvPr id="7" name="Text 5"/>
          <p:cNvSpPr/>
          <p:nvPr/>
        </p:nvSpPr>
        <p:spPr>
          <a:xfrm>
            <a:off x="171450" y="171450"/>
            <a:ext cx="1304925"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 SUMMARY</a:t>
            </a:r>
            <a:endParaRPr lang="en-US" sz="1650" dirty="0"/>
          </a:p>
        </p:txBody>
      </p:sp>
      <p:sp>
        <p:nvSpPr>
          <p:cNvPr id="8" name="Text 6"/>
          <p:cNvSpPr/>
          <p:nvPr/>
        </p:nvSpPr>
        <p:spPr>
          <a:xfrm>
            <a:off x="957263" y="4800600"/>
            <a:ext cx="1323975" cy="80963"/>
          </a:xfrm>
          <a:prstGeom prst="rect">
            <a:avLst/>
          </a:prstGeom>
          <a:noFill/>
          <a:ln/>
        </p:spPr>
        <p:txBody>
          <a:bodyPr wrap="square" rtlCol="0" anchor="ctr"/>
          <a:lstStyle/>
          <a:p>
            <a:pPr algn="l" indent="0" marL="0">
              <a:lnSpc>
                <a:spcPts val="1575"/>
              </a:lnSpc>
              <a:buNone/>
            </a:pPr>
            <a:r>
              <a:rPr lang="en-US" sz="1125" b="1" spc="-11" kern="0" dirty="0">
                <a:solidFill>
                  <a:srgbClr val="000000">
                    <a:alpha val="99000"/>
                  </a:srgbClr>
                </a:solidFill>
                <a:latin typeface="Darker Grotesque" pitchFamily="34" charset="0"/>
                <a:ea typeface="Darker Grotesque" pitchFamily="34" charset="-122"/>
                <a:cs typeface="Darker Grotesque" pitchFamily="34" charset="-120"/>
              </a:rPr>
              <a:t>CONFIDENTIAL</a:t>
            </a:r>
            <a:endParaRPr lang="en-US" sz="1125" dirty="0"/>
          </a:p>
        </p:txBody>
      </p:sp>
      <p:sp>
        <p:nvSpPr>
          <p:cNvPr id="9" name="Text 7"/>
          <p:cNvSpPr/>
          <p:nvPr/>
        </p:nvSpPr>
        <p:spPr>
          <a:xfrm>
            <a:off x="323850" y="4800600"/>
            <a:ext cx="762000" cy="80963"/>
          </a:xfrm>
          <a:prstGeom prst="rect">
            <a:avLst/>
          </a:prstGeom>
          <a:noFill/>
          <a:ln/>
        </p:spPr>
        <p:txBody>
          <a:bodyPr wrap="square" rtlCol="0" anchor="ctr"/>
          <a:lstStyle/>
          <a:p>
            <a:pPr algn="l" indent="0" marL="0">
              <a:lnSpc>
                <a:spcPts val="1575"/>
              </a:lnSpc>
              <a:buNone/>
            </a:pPr>
            <a:r>
              <a:rPr lang="en-US" sz="1125" b="1" spc="-11" kern="0" dirty="0">
                <a:solidFill>
                  <a:srgbClr val="EAEAEA">
                    <a:alpha val="99000"/>
                  </a:srgbClr>
                </a:solidFill>
                <a:latin typeface="Darker Grotesque" pitchFamily="34" charset="0"/>
                <a:ea typeface="Darker Grotesque" pitchFamily="34" charset="-122"/>
                <a:cs typeface="Darker Grotesque" pitchFamily="34" charset="-120"/>
              </a:rPr>
              <a:t>TIMO</a:t>
            </a:r>
            <a:endParaRPr lang="en-US" sz="11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9050"/>
            <a:ext cx="9115425" cy="5124450"/>
          </a:xfrm>
          <a:prstGeom prst="roundRect">
            <a:avLst/>
          </a:prstGeom>
          <a:solidFill>
            <a:srgbClr val="F1F1F1"/>
          </a:solidFill>
          <a:ln/>
        </p:spPr>
      </p:sp>
      <p:pic>
        <p:nvPicPr>
          <p:cNvPr id="3" name="Image 0" descr="preencoded.png">    </p:cNvPr>
          <p:cNvPicPr>
            <a:picLocks noChangeAspect="1"/>
          </p:cNvPicPr>
          <p:nvPr/>
        </p:nvPicPr>
        <p:blipFill>
          <a:blip r:embed="rId1"/>
          <a:stretch>
            <a:fillRect/>
          </a:stretch>
        </p:blipFill>
        <p:spPr>
          <a:xfrm>
            <a:off x="4618123" y="295275"/>
            <a:ext cx="4349665" cy="4529138"/>
          </a:xfrm>
          <a:prstGeom prst="rect">
            <a:avLst/>
          </a:prstGeom>
        </p:spPr>
      </p:pic>
      <p:pic>
        <p:nvPicPr>
          <p:cNvPr id="4" name="Image 1" descr="preencoded.png">    </p:cNvPr>
          <p:cNvPicPr>
            <a:picLocks noChangeAspect="1"/>
          </p:cNvPicPr>
          <p:nvPr/>
        </p:nvPicPr>
        <p:blipFill>
          <a:blip r:embed="rId2"/>
          <a:stretch>
            <a:fillRect/>
          </a:stretch>
        </p:blipFill>
        <p:spPr>
          <a:xfrm>
            <a:off x="4619625" y="290513"/>
            <a:ext cx="4348163" cy="4564165"/>
          </a:xfrm>
          <a:prstGeom prst="rect">
            <a:avLst/>
          </a:prstGeom>
        </p:spPr>
      </p:pic>
      <p:sp>
        <p:nvSpPr>
          <p:cNvPr id="5" name="Text 1"/>
          <p:cNvSpPr/>
          <p:nvPr/>
        </p:nvSpPr>
        <p:spPr>
          <a:xfrm>
            <a:off x="342900" y="519113"/>
            <a:ext cx="4181475" cy="881063"/>
          </a:xfrm>
          <a:prstGeom prst="rect">
            <a:avLst/>
          </a:prstGeom>
          <a:noFill/>
          <a:ln/>
        </p:spPr>
        <p:txBody>
          <a:bodyPr wrap="square" rtlCol="0" anchor="ctr"/>
          <a:lstStyle/>
          <a:p>
            <a:pPr algn="l" indent="0" marL="0">
              <a:lnSpc>
                <a:spcPts val="2588"/>
              </a:lnSpc>
              <a:buNone/>
            </a:pPr>
            <a:r>
              <a:rPr lang="en-US" sz="3113" b="1" spc="-62" kern="0" dirty="0">
                <a:solidFill>
                  <a:srgbClr val="000000">
                    <a:alpha val="99000"/>
                  </a:srgbClr>
                </a:solidFill>
                <a:latin typeface="Darker Grotesque" pitchFamily="34" charset="0"/>
                <a:ea typeface="Darker Grotesque" pitchFamily="34" charset="-122"/>
                <a:cs typeface="Darker Grotesque" pitchFamily="34" charset="-120"/>
              </a:rPr>
              <a:t>“Redefining how the world moves across Africa’s tourism cities”</a:t>
            </a:r>
            <a:endParaRPr lang="en-US" sz="3113" dirty="0"/>
          </a:p>
        </p:txBody>
      </p:sp>
      <p:sp>
        <p:nvSpPr>
          <p:cNvPr id="6" name="Text 2"/>
          <p:cNvSpPr/>
          <p:nvPr/>
        </p:nvSpPr>
        <p:spPr>
          <a:xfrm>
            <a:off x="342900" y="2114550"/>
            <a:ext cx="4090988" cy="2162175"/>
          </a:xfrm>
          <a:prstGeom prst="rect">
            <a:avLst/>
          </a:prstGeom>
          <a:noFill/>
          <a:ln/>
        </p:spPr>
        <p:txBody>
          <a:bodyPr wrap="square" rtlCol="0" anchor="ctr"/>
          <a:lstStyle/>
          <a:p>
            <a:pPr algn="l" indent="0" marL="0">
              <a:lnSpc>
                <a:spcPts val="2250"/>
              </a:lnSpc>
              <a:buNone/>
            </a:pPr>
            <a:r>
              <a:rPr lang="en-US" sz="2250" dirty="0">
                <a:solidFill>
                  <a:srgbClr val="000000">
                    <a:alpha val="99000"/>
                  </a:srgbClr>
                </a:solidFill>
                <a:latin typeface="Darker Grotesque" pitchFamily="34" charset="0"/>
                <a:ea typeface="Darker Grotesque" pitchFamily="34" charset="-122"/>
                <a:cs typeface="Darker Grotesque" pitchFamily="34" charset="-120"/>
              </a:rPr>
              <a:t>• Focus areas: differentiation, scalability, unit economics.</a:t>
            </a:r>
            <a:endParaRPr lang="en-US" sz="2250" dirty="0"/>
          </a:p>
          <a:p>
            <a:pPr algn="l" indent="0" marL="0">
              <a:lnSpc>
                <a:spcPts val="2250"/>
              </a:lnSpc>
              <a:buNone/>
            </a:pPr>
            <a:r>
              <a:rPr lang="en-US" sz="2250" dirty="0">
                <a:solidFill>
                  <a:srgbClr val="000000">
                    <a:alpha val="99000"/>
                  </a:srgbClr>
                </a:solidFill>
                <a:latin typeface="Darker Grotesque" pitchFamily="34" charset="0"/>
                <a:ea typeface="Darker Grotesque" pitchFamily="34" charset="-122"/>
                <a:cs typeface="Darker Grotesque" pitchFamily="34" charset="-120"/>
              </a:rPr>
              <a:t>• Pilot validated: 10K riders | 500 drivers | 5K rides | ZAR 350K revenue.</a:t>
            </a:r>
            <a:endParaRPr lang="en-US" sz="2250" dirty="0"/>
          </a:p>
          <a:p>
            <a:pPr algn="l" indent="0" marL="0">
              <a:lnSpc>
                <a:spcPts val="2250"/>
              </a:lnSpc>
              <a:buNone/>
            </a:pPr>
            <a:r>
              <a:rPr lang="en-US" sz="2250" b="1" dirty="0">
                <a:solidFill>
                  <a:srgbClr val="EB440E">
                    <a:alpha val="99000"/>
                  </a:srgbClr>
                </a:solidFill>
                <a:latin typeface="Darker Grotesque" pitchFamily="34" charset="0"/>
                <a:ea typeface="Darker Grotesque" pitchFamily="34" charset="-122"/>
                <a:cs typeface="Darker Grotesque" pitchFamily="34" charset="-120"/>
              </a:rPr>
              <a:t>• Target: $1–2M ARR by 2027.</a:t>
            </a:r>
            <a:endParaRPr lang="en-US" sz="2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476250" y="119063"/>
            <a:ext cx="8405813" cy="1076325"/>
          </a:xfrm>
          <a:prstGeom prst="roundRect">
            <a:avLst>
              <a:gd name="adj" fmla="val 33982"/>
            </a:avLst>
          </a:prstGeom>
          <a:solidFill>
            <a:srgbClr val="000000"/>
          </a:solidFill>
          <a:ln/>
        </p:spPr>
        <p:txBody>
          <a:bodyPr wrap="square" rtlCol="0" anchor="ctr"/>
          <a:lstStyle/>
          <a:p>
            <a:pPr indent="0" marL="0">
              <a:buNone/>
            </a:pPr>
            <a:endParaRPr lang="en-US" dirty="0"/>
          </a:p>
        </p:txBody>
      </p:sp>
      <p:sp>
        <p:nvSpPr>
          <p:cNvPr id="3" name="Text 1"/>
          <p:cNvSpPr/>
          <p:nvPr/>
        </p:nvSpPr>
        <p:spPr>
          <a:xfrm>
            <a:off x="2014538" y="1466850"/>
            <a:ext cx="6186488" cy="952500"/>
          </a:xfrm>
          <a:prstGeom prst="roundRect">
            <a:avLst>
              <a:gd name="adj" fmla="val 38400"/>
            </a:avLst>
          </a:prstGeom>
          <a:solidFill>
            <a:srgbClr val="FFFFFF"/>
          </a:solidFill>
          <a:ln w="12700">
            <a:solidFill>
              <a:srgbClr val="000000"/>
            </a:solidFill>
          </a:ln>
        </p:spPr>
        <p:txBody>
          <a:bodyPr wrap="square" rtlCol="0" anchor="ctr"/>
          <a:lstStyle/>
          <a:p>
            <a:pPr indent="0" marL="0">
              <a:buNone/>
            </a:pPr>
            <a:endParaRPr lang="en-US" dirty="0"/>
          </a:p>
        </p:txBody>
      </p:sp>
      <p:sp>
        <p:nvSpPr>
          <p:cNvPr id="4" name="Text 2"/>
          <p:cNvSpPr/>
          <p:nvPr/>
        </p:nvSpPr>
        <p:spPr>
          <a:xfrm>
            <a:off x="2014538" y="3771900"/>
            <a:ext cx="6186488" cy="952500"/>
          </a:xfrm>
          <a:prstGeom prst="roundRect">
            <a:avLst>
              <a:gd name="adj" fmla="val 38400"/>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123825" y="-78300262"/>
            <a:ext cx="8558213"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6" name="Text 4"/>
          <p:cNvSpPr/>
          <p:nvPr/>
        </p:nvSpPr>
        <p:spPr>
          <a:xfrm>
            <a:off x="1152525" y="2757488"/>
            <a:ext cx="7048500" cy="742950"/>
          </a:xfrm>
          <a:prstGeom prst="roundRect">
            <a:avLst>
              <a:gd name="adj" fmla="val 49231"/>
            </a:avLst>
          </a:prstGeom>
          <a:solidFill>
            <a:srgbClr val="FFFFFF"/>
          </a:solidFill>
          <a:ln w="12700">
            <a:solidFill>
              <a:srgbClr val="000000"/>
            </a:solidFill>
          </a:ln>
        </p:spPr>
        <p:txBody>
          <a:bodyPr wrap="square" rtlCol="0" anchor="ctr"/>
          <a:lstStyle/>
          <a:p>
            <a:pPr indent="0" marL="0">
              <a:buNone/>
            </a:pPr>
            <a:endParaRPr lang="en-US" dirty="0"/>
          </a:p>
        </p:txBody>
      </p:sp>
      <p:pic>
        <p:nvPicPr>
          <p:cNvPr id="7" name="Image 0" descr="preencoded.png">    </p:cNvPr>
          <p:cNvPicPr>
            <a:picLocks noChangeAspect="1"/>
          </p:cNvPicPr>
          <p:nvPr/>
        </p:nvPicPr>
        <p:blipFill>
          <a:blip r:embed="rId1"/>
          <a:stretch>
            <a:fillRect/>
          </a:stretch>
        </p:blipFill>
        <p:spPr>
          <a:xfrm>
            <a:off x="1152525" y="1357313"/>
            <a:ext cx="1719923" cy="1147763"/>
          </a:xfrm>
          <a:prstGeom prst="rect">
            <a:avLst/>
          </a:prstGeom>
        </p:spPr>
      </p:pic>
      <p:pic>
        <p:nvPicPr>
          <p:cNvPr id="8" name="Image 1" descr="preencoded.png">    </p:cNvPr>
          <p:cNvPicPr>
            <a:picLocks noChangeAspect="1"/>
          </p:cNvPicPr>
          <p:nvPr/>
        </p:nvPicPr>
        <p:blipFill>
          <a:blip r:embed="rId2"/>
          <a:stretch>
            <a:fillRect/>
          </a:stretch>
        </p:blipFill>
        <p:spPr>
          <a:xfrm>
            <a:off x="1152525" y="3662362"/>
            <a:ext cx="1719923" cy="1147763"/>
          </a:xfrm>
          <a:prstGeom prst="rect">
            <a:avLst/>
          </a:prstGeom>
        </p:spPr>
      </p:pic>
      <p:pic>
        <p:nvPicPr>
          <p:cNvPr id="9" name="Image 2" descr="preencoded.png">    </p:cNvPr>
          <p:cNvPicPr>
            <a:picLocks noChangeAspect="1"/>
          </p:cNvPicPr>
          <p:nvPr/>
        </p:nvPicPr>
        <p:blipFill>
          <a:blip r:embed="rId3"/>
          <a:stretch>
            <a:fillRect/>
          </a:stretch>
        </p:blipFill>
        <p:spPr>
          <a:xfrm>
            <a:off x="7100888" y="2562225"/>
            <a:ext cx="1100138" cy="1100138"/>
          </a:xfrm>
          <a:prstGeom prst="rect">
            <a:avLst/>
          </a:prstGeom>
        </p:spPr>
      </p:pic>
      <p:sp>
        <p:nvSpPr>
          <p:cNvPr id="10" name="Text 5"/>
          <p:cNvSpPr/>
          <p:nvPr/>
        </p:nvSpPr>
        <p:spPr>
          <a:xfrm>
            <a:off x="652463" y="285750"/>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Rule of one Beachhead strategy</a:t>
            </a:r>
            <a:endParaRPr lang="en-US" sz="2925" dirty="0"/>
          </a:p>
        </p:txBody>
      </p:sp>
      <p:sp>
        <p:nvSpPr>
          <p:cNvPr id="11" name="Text 6"/>
          <p:cNvSpPr/>
          <p:nvPr/>
        </p:nvSpPr>
        <p:spPr>
          <a:xfrm>
            <a:off x="652463" y="714375"/>
            <a:ext cx="8005763" cy="209550"/>
          </a:xfrm>
          <a:prstGeom prst="rect">
            <a:avLst/>
          </a:prstGeom>
          <a:noFill/>
          <a:ln/>
        </p:spPr>
        <p:txBody>
          <a:bodyPr wrap="square" rtlCol="0" anchor="ctr"/>
          <a:lstStyle/>
          <a:p>
            <a:pPr algn="l" indent="0" marL="0">
              <a:lnSpc>
                <a:spcPts val="3300"/>
              </a:lnSpc>
              <a:buNone/>
            </a:pPr>
            <a:r>
              <a:rPr lang="en-US" sz="2925" spc="-59" kern="0" dirty="0">
                <a:solidFill>
                  <a:srgbClr val="FFFFFF">
                    <a:alpha val="99000"/>
                  </a:srgbClr>
                </a:solidFill>
                <a:latin typeface="Darker Grotesque" pitchFamily="34" charset="0"/>
                <a:ea typeface="Darker Grotesque" pitchFamily="34" charset="-122"/>
                <a:cs typeface="Darker Grotesque" pitchFamily="34" charset="-120"/>
              </a:rPr>
              <a:t>Goal: Capture 1% of Durban tourism spend ($500K GMV).</a:t>
            </a:r>
            <a:endParaRPr lang="en-US" sz="2925" dirty="0"/>
          </a:p>
        </p:txBody>
      </p:sp>
      <p:sp>
        <p:nvSpPr>
          <p:cNvPr id="12" name="Text 7"/>
          <p:cNvSpPr/>
          <p:nvPr/>
        </p:nvSpPr>
        <p:spPr>
          <a:xfrm>
            <a:off x="3109913" y="1624013"/>
            <a:ext cx="4772025" cy="461963"/>
          </a:xfrm>
          <a:prstGeom prst="rect">
            <a:avLst/>
          </a:prstGeom>
          <a:noFill/>
          <a:ln/>
        </p:spPr>
        <p:txBody>
          <a:bodyPr wrap="square" rtlCol="0" anchor="ctr"/>
          <a:lstStyle/>
          <a:p>
            <a:pPr algn="l" indent="0" marL="0">
              <a:lnSpc>
                <a:spcPts val="2325"/>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Focus Market: Durban, South Africa – $50M+ tourism mobility gap.</a:t>
            </a:r>
            <a:endParaRPr lang="en-US" sz="2325" dirty="0"/>
          </a:p>
        </p:txBody>
      </p:sp>
      <p:sp>
        <p:nvSpPr>
          <p:cNvPr id="13" name="Text 8"/>
          <p:cNvSpPr/>
          <p:nvPr/>
        </p:nvSpPr>
        <p:spPr>
          <a:xfrm>
            <a:off x="3109913" y="4005262"/>
            <a:ext cx="4448175" cy="461963"/>
          </a:xfrm>
          <a:prstGeom prst="rect">
            <a:avLst/>
          </a:prstGeom>
          <a:noFill/>
          <a:ln/>
        </p:spPr>
        <p:txBody>
          <a:bodyPr wrap="square" rtlCol="0" anchor="ctr"/>
          <a:lstStyle/>
          <a:p>
            <a:pPr algn="l" indent="0" marL="0">
              <a:lnSpc>
                <a:spcPts val="2325"/>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Beachhead Path: </a:t>
            </a:r>
            <a:endParaRPr lang="en-US" sz="2325" dirty="0"/>
          </a:p>
          <a:p>
            <a:pPr algn="l" indent="0" marL="0">
              <a:lnSpc>
                <a:spcPts val="2325"/>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Durban → Victoria Falls → Livingstone.</a:t>
            </a:r>
            <a:endParaRPr lang="en-US" sz="2325" dirty="0"/>
          </a:p>
        </p:txBody>
      </p:sp>
      <p:sp>
        <p:nvSpPr>
          <p:cNvPr id="14" name="Text 9"/>
          <p:cNvSpPr/>
          <p:nvPr/>
        </p:nvSpPr>
        <p:spPr>
          <a:xfrm>
            <a:off x="1300163" y="2919413"/>
            <a:ext cx="3838575" cy="461963"/>
          </a:xfrm>
          <a:prstGeom prst="rect">
            <a:avLst/>
          </a:prstGeom>
          <a:noFill/>
          <a:ln/>
        </p:spPr>
        <p:txBody>
          <a:bodyPr wrap="square" rtlCol="0" anchor="ctr"/>
          <a:lstStyle/>
          <a:p>
            <a:pPr algn="l" indent="0" marL="0">
              <a:lnSpc>
                <a:spcPts val="2325"/>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Core Problem: Limited premium transport for tourists.</a:t>
            </a:r>
            <a:endParaRPr lang="en-US" sz="23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6234113" y="3362325"/>
            <a:ext cx="2733675" cy="1262063"/>
          </a:xfrm>
          <a:prstGeom prst="roundRect">
            <a:avLst>
              <a:gd name="adj" fmla="val 28981"/>
            </a:avLst>
          </a:prstGeom>
          <a:solidFill>
            <a:srgbClr val="FFFFFF"/>
          </a:solidFill>
          <a:ln w="12700">
            <a:solidFill>
              <a:srgbClr val="000000"/>
            </a:solidFill>
          </a:ln>
        </p:spPr>
        <p:txBody>
          <a:bodyPr wrap="square" rtlCol="0" anchor="ctr"/>
          <a:lstStyle/>
          <a:p>
            <a:pPr indent="0" marL="0">
              <a:buNone/>
            </a:pPr>
            <a:endParaRPr lang="en-US" dirty="0"/>
          </a:p>
        </p:txBody>
      </p:sp>
      <p:sp>
        <p:nvSpPr>
          <p:cNvPr id="3" name="Shape 1"/>
          <p:cNvSpPr/>
          <p:nvPr/>
        </p:nvSpPr>
        <p:spPr>
          <a:xfrm rot="0">
            <a:off x="171450" y="381000"/>
            <a:ext cx="8801100" cy="0"/>
          </a:xfrm>
          <a:prstGeom prst="line">
            <a:avLst/>
          </a:prstGeom>
          <a:noFill/>
          <a:ln w="31750">
            <a:solidFill>
              <a:srgbClr val="000000"/>
            </a:solidFill>
            <a:prstDash val="solid"/>
          </a:ln>
        </p:spPr>
      </p:sp>
      <p:sp>
        <p:nvSpPr>
          <p:cNvPr id="4" name="Text 2"/>
          <p:cNvSpPr/>
          <p:nvPr/>
        </p:nvSpPr>
        <p:spPr>
          <a:xfrm>
            <a:off x="6234113" y="700088"/>
            <a:ext cx="2733675" cy="1195388"/>
          </a:xfrm>
          <a:prstGeom prst="roundRect">
            <a:avLst>
              <a:gd name="adj" fmla="val 30598"/>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3381375" y="2047875"/>
            <a:ext cx="2733675" cy="1195388"/>
          </a:xfrm>
          <a:prstGeom prst="roundRect">
            <a:avLst>
              <a:gd name="adj" fmla="val 30598"/>
            </a:avLst>
          </a:prstGeom>
          <a:solidFill>
            <a:srgbClr val="FFFFFF"/>
          </a:solidFill>
          <a:ln w="12700">
            <a:solidFill>
              <a:srgbClr val="000000"/>
            </a:solidFill>
          </a:ln>
        </p:spPr>
        <p:txBody>
          <a:bodyPr wrap="square" rtlCol="0" anchor="ctr"/>
          <a:lstStyle/>
          <a:p>
            <a:pPr indent="0" marL="0">
              <a:buNone/>
            </a:pPr>
            <a:endParaRPr lang="en-US" dirty="0"/>
          </a:p>
        </p:txBody>
      </p:sp>
      <p:sp>
        <p:nvSpPr>
          <p:cNvPr id="6" name="Text 4"/>
          <p:cNvSpPr/>
          <p:nvPr/>
        </p:nvSpPr>
        <p:spPr>
          <a:xfrm>
            <a:off x="3381375" y="3362325"/>
            <a:ext cx="2733675" cy="1262063"/>
          </a:xfrm>
          <a:prstGeom prst="roundRect">
            <a:avLst>
              <a:gd name="adj" fmla="val 28981"/>
            </a:avLst>
          </a:prstGeom>
          <a:solidFill>
            <a:srgbClr val="FFFFFF"/>
          </a:solidFill>
          <a:ln w="12700">
            <a:solidFill>
              <a:srgbClr val="000000"/>
            </a:solidFill>
          </a:ln>
        </p:spPr>
        <p:txBody>
          <a:bodyPr wrap="square" rtlCol="0" anchor="ctr"/>
          <a:lstStyle/>
          <a:p>
            <a:pPr indent="0" marL="0">
              <a:buNone/>
            </a:pPr>
            <a:endParaRPr lang="en-US" dirty="0"/>
          </a:p>
        </p:txBody>
      </p:sp>
      <p:sp>
        <p:nvSpPr>
          <p:cNvPr id="7" name="Text 5"/>
          <p:cNvSpPr/>
          <p:nvPr/>
        </p:nvSpPr>
        <p:spPr>
          <a:xfrm>
            <a:off x="6234113" y="2047875"/>
            <a:ext cx="2733675" cy="1195388"/>
          </a:xfrm>
          <a:prstGeom prst="roundRect">
            <a:avLst>
              <a:gd name="adj" fmla="val 30598"/>
            </a:avLst>
          </a:prstGeom>
          <a:solidFill>
            <a:srgbClr val="FFFFFF"/>
          </a:solidFill>
          <a:ln w="12700">
            <a:solidFill>
              <a:srgbClr val="000000"/>
            </a:solidFill>
          </a:ln>
        </p:spPr>
        <p:txBody>
          <a:bodyPr wrap="square" rtlCol="0" anchor="ctr"/>
          <a:lstStyle/>
          <a:p>
            <a:pPr indent="0" marL="0">
              <a:buNone/>
            </a:pPr>
            <a:endParaRPr lang="en-US" dirty="0"/>
          </a:p>
        </p:txBody>
      </p:sp>
      <p:sp>
        <p:nvSpPr>
          <p:cNvPr id="8" name="Text 6"/>
          <p:cNvSpPr/>
          <p:nvPr/>
        </p:nvSpPr>
        <p:spPr>
          <a:xfrm>
            <a:off x="3381375" y="700088"/>
            <a:ext cx="2733675" cy="1195388"/>
          </a:xfrm>
          <a:prstGeom prst="roundRect">
            <a:avLst>
              <a:gd name="adj" fmla="val 30598"/>
            </a:avLst>
          </a:prstGeom>
          <a:solidFill>
            <a:srgbClr val="FFFFFF"/>
          </a:solidFill>
          <a:ln w="12700">
            <a:solidFill>
              <a:srgbClr val="000000"/>
            </a:solidFill>
          </a:ln>
        </p:spPr>
        <p:txBody>
          <a:bodyPr wrap="square" rtlCol="0" anchor="ctr"/>
          <a:lstStyle/>
          <a:p>
            <a:pPr indent="0" marL="0">
              <a:buNone/>
            </a:pPr>
            <a:endParaRPr lang="en-US" dirty="0"/>
          </a:p>
        </p:txBody>
      </p:sp>
      <p:sp>
        <p:nvSpPr>
          <p:cNvPr id="9" name="Text 7"/>
          <p:cNvSpPr/>
          <p:nvPr/>
        </p:nvSpPr>
        <p:spPr>
          <a:xfrm>
            <a:off x="-6534150" y="-78300262"/>
            <a:ext cx="7248525" cy="4876800"/>
          </a:xfrm>
          <a:prstGeom prst="roundRect">
            <a:avLst>
              <a:gd name="adj" fmla="val 7500"/>
            </a:avLst>
          </a:prstGeom>
          <a:solidFill>
            <a:srgbClr val="FFFFFF"/>
          </a:solidFill>
          <a:ln/>
        </p:spPr>
        <p:txBody>
          <a:bodyPr wrap="square" rtlCol="0" anchor="ctr"/>
          <a:lstStyle/>
          <a:p>
            <a:pPr indent="0" marL="0">
              <a:buNone/>
            </a:pPr>
            <a:endParaRPr lang="en-US" dirty="0"/>
          </a:p>
        </p:txBody>
      </p:sp>
      <p:pic>
        <p:nvPicPr>
          <p:cNvPr id="10" name="Image 0" descr="preencoded.png">    </p:cNvPr>
          <p:cNvPicPr>
            <a:picLocks noChangeAspect="1"/>
          </p:cNvPicPr>
          <p:nvPr/>
        </p:nvPicPr>
        <p:blipFill>
          <a:blip r:embed="rId1"/>
          <a:stretch>
            <a:fillRect/>
          </a:stretch>
        </p:blipFill>
        <p:spPr>
          <a:xfrm>
            <a:off x="8105775" y="3443288"/>
            <a:ext cx="747713" cy="500063"/>
          </a:xfrm>
          <a:prstGeom prst="rect">
            <a:avLst/>
          </a:prstGeom>
        </p:spPr>
      </p:pic>
      <p:pic>
        <p:nvPicPr>
          <p:cNvPr id="11" name="Image 1" descr="preencoded.png">    </p:cNvPr>
          <p:cNvPicPr>
            <a:picLocks noChangeAspect="1"/>
          </p:cNvPicPr>
          <p:nvPr/>
        </p:nvPicPr>
        <p:blipFill>
          <a:blip r:embed="rId2"/>
          <a:stretch>
            <a:fillRect/>
          </a:stretch>
        </p:blipFill>
        <p:spPr>
          <a:xfrm>
            <a:off x="7700963" y="742950"/>
            <a:ext cx="1195388" cy="852488"/>
          </a:xfrm>
          <a:prstGeom prst="rect">
            <a:avLst/>
          </a:prstGeom>
        </p:spPr>
      </p:pic>
      <p:pic>
        <p:nvPicPr>
          <p:cNvPr id="12" name="Image 2" descr="preencoded.png">    </p:cNvPr>
          <p:cNvPicPr>
            <a:picLocks noChangeAspect="1"/>
          </p:cNvPicPr>
          <p:nvPr/>
        </p:nvPicPr>
        <p:blipFill>
          <a:blip r:embed="rId3"/>
          <a:stretch>
            <a:fillRect/>
          </a:stretch>
        </p:blipFill>
        <p:spPr>
          <a:xfrm>
            <a:off x="8158163" y="2143125"/>
            <a:ext cx="642938" cy="642938"/>
          </a:xfrm>
          <a:prstGeom prst="rect">
            <a:avLst/>
          </a:prstGeom>
        </p:spPr>
      </p:pic>
      <p:pic>
        <p:nvPicPr>
          <p:cNvPr id="13" name="Image 3" descr="preencoded.png">    </p:cNvPr>
          <p:cNvPicPr>
            <a:picLocks noChangeAspect="1"/>
          </p:cNvPicPr>
          <p:nvPr/>
        </p:nvPicPr>
        <p:blipFill>
          <a:blip r:embed="rId4"/>
          <a:stretch>
            <a:fillRect/>
          </a:stretch>
        </p:blipFill>
        <p:spPr>
          <a:xfrm>
            <a:off x="5257800" y="3467100"/>
            <a:ext cx="1428750" cy="1419225"/>
          </a:xfrm>
          <a:prstGeom prst="rect">
            <a:avLst/>
          </a:prstGeom>
        </p:spPr>
      </p:pic>
      <p:pic>
        <p:nvPicPr>
          <p:cNvPr id="14" name="Image 4" descr="preencoded.png">    </p:cNvPr>
          <p:cNvPicPr>
            <a:picLocks noChangeAspect="1"/>
          </p:cNvPicPr>
          <p:nvPr/>
        </p:nvPicPr>
        <p:blipFill>
          <a:blip r:embed="rId5"/>
          <a:stretch>
            <a:fillRect/>
          </a:stretch>
        </p:blipFill>
        <p:spPr>
          <a:xfrm>
            <a:off x="5338763" y="2143125"/>
            <a:ext cx="1390650" cy="1390650"/>
          </a:xfrm>
          <a:prstGeom prst="rect">
            <a:avLst/>
          </a:prstGeom>
        </p:spPr>
      </p:pic>
      <p:pic>
        <p:nvPicPr>
          <p:cNvPr id="15" name="Image 5" descr="preencoded.png">    </p:cNvPr>
          <p:cNvPicPr>
            <a:picLocks noChangeAspect="1"/>
          </p:cNvPicPr>
          <p:nvPr/>
        </p:nvPicPr>
        <p:blipFill>
          <a:blip r:embed="rId6"/>
          <a:stretch>
            <a:fillRect/>
          </a:stretch>
        </p:blipFill>
        <p:spPr>
          <a:xfrm>
            <a:off x="4794619" y="700088"/>
            <a:ext cx="1319213" cy="895350"/>
          </a:xfrm>
          <a:prstGeom prst="rect">
            <a:avLst/>
          </a:prstGeom>
        </p:spPr>
      </p:pic>
      <p:sp>
        <p:nvSpPr>
          <p:cNvPr id="16" name="Text 8"/>
          <p:cNvSpPr/>
          <p:nvPr/>
        </p:nvSpPr>
        <p:spPr>
          <a:xfrm>
            <a:off x="171450" y="171450"/>
            <a:ext cx="2252663" cy="119063"/>
          </a:xfrm>
          <a:prstGeom prst="rect">
            <a:avLst/>
          </a:prstGeom>
          <a:noFill/>
          <a:ln/>
        </p:spPr>
        <p:txBody>
          <a:bodyPr wrap="square" rtlCol="0" anchor="ctr"/>
          <a:lstStyle/>
          <a:p>
            <a:pPr algn="l" indent="0" marL="0">
              <a:lnSpc>
                <a:spcPts val="1650"/>
              </a:lnSpc>
              <a:buNone/>
            </a:pPr>
            <a:r>
              <a:rPr lang="en-US" sz="1650" spc="-49" kern="0" dirty="0">
                <a:solidFill>
                  <a:srgbClr val="000000">
                    <a:alpha val="99000"/>
                  </a:srgbClr>
                </a:solidFill>
                <a:latin typeface="Darker Grotesque" pitchFamily="34" charset="0"/>
                <a:ea typeface="Darker Grotesque" pitchFamily="34" charset="-122"/>
                <a:cs typeface="Darker Grotesque" pitchFamily="34" charset="-120"/>
              </a:rPr>
              <a:t>KEY DIFFERENTIATORS</a:t>
            </a:r>
            <a:endParaRPr lang="en-US" sz="1650" dirty="0"/>
          </a:p>
        </p:txBody>
      </p:sp>
      <p:sp>
        <p:nvSpPr>
          <p:cNvPr id="17" name="Text 9"/>
          <p:cNvSpPr/>
          <p:nvPr/>
        </p:nvSpPr>
        <p:spPr>
          <a:xfrm>
            <a:off x="6372225" y="814388"/>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Mobile money / </a:t>
            </a:r>
            <a:endParaRPr lang="en-US" sz="1500" dirty="0"/>
          </a:p>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stablecoins</a:t>
            </a:r>
            <a:endParaRPr lang="en-US" sz="1500" dirty="0"/>
          </a:p>
        </p:txBody>
      </p:sp>
      <p:sp>
        <p:nvSpPr>
          <p:cNvPr id="18" name="Text 10"/>
          <p:cNvSpPr/>
          <p:nvPr/>
        </p:nvSpPr>
        <p:spPr>
          <a:xfrm>
            <a:off x="6372225" y="1300163"/>
            <a:ext cx="2243138" cy="4572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Rides are cashless, </a:t>
            </a:r>
            <a:endParaRPr lang="en-US" sz="1013" dirty="0"/>
          </a:p>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enhancing safety and convenience</a:t>
            </a:r>
            <a:endParaRPr lang="en-US" sz="1013" dirty="0"/>
          </a:p>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and allowing people without bank accounts to benefit from the platform</a:t>
            </a:r>
            <a:endParaRPr lang="en-US" sz="1013" dirty="0"/>
          </a:p>
        </p:txBody>
      </p:sp>
      <p:sp>
        <p:nvSpPr>
          <p:cNvPr id="19" name="Text 11"/>
          <p:cNvSpPr/>
          <p:nvPr/>
        </p:nvSpPr>
        <p:spPr>
          <a:xfrm>
            <a:off x="3519488" y="2143125"/>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Highly scalable</a:t>
            </a:r>
            <a:endParaRPr lang="en-US" sz="1500" dirty="0"/>
          </a:p>
        </p:txBody>
      </p:sp>
      <p:sp>
        <p:nvSpPr>
          <p:cNvPr id="20" name="Text 12"/>
          <p:cNvSpPr/>
          <p:nvPr/>
        </p:nvSpPr>
        <p:spPr>
          <a:xfrm>
            <a:off x="3519488" y="3467100"/>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Web2 + web3  interoperable</a:t>
            </a:r>
            <a:endParaRPr lang="en-US" sz="1500" dirty="0"/>
          </a:p>
        </p:txBody>
      </p:sp>
      <p:sp>
        <p:nvSpPr>
          <p:cNvPr id="21" name="Text 13"/>
          <p:cNvSpPr/>
          <p:nvPr/>
        </p:nvSpPr>
        <p:spPr>
          <a:xfrm>
            <a:off x="6372225" y="3467100"/>
            <a:ext cx="3790950" cy="290513"/>
          </a:xfrm>
          <a:prstGeom prst="rect">
            <a:avLst/>
          </a:prstGeom>
          <a:noFill/>
          <a:ln/>
        </p:spPr>
        <p:txBody>
          <a:bodyPr wrap="square" rtlCol="0" anchor="ctr"/>
          <a:lstStyle/>
          <a:p>
            <a:pPr algn="l" indent="0" marL="0">
              <a:lnSpc>
                <a:spcPts val="1500"/>
              </a:lnSpc>
              <a:buNone/>
            </a:pPr>
            <a:r>
              <a:rPr lang="en-US" sz="1388" b="1" spc="-28" kern="0" dirty="0">
                <a:solidFill>
                  <a:srgbClr val="000000">
                    <a:alpha val="99000"/>
                  </a:srgbClr>
                </a:solidFill>
                <a:latin typeface="Darker Grotesque" pitchFamily="34" charset="0"/>
                <a:ea typeface="Darker Grotesque" pitchFamily="34" charset="-122"/>
                <a:cs typeface="Darker Grotesque" pitchFamily="34" charset="-120"/>
              </a:rPr>
              <a:t>Local partnerships</a:t>
            </a:r>
            <a:endParaRPr lang="en-US" sz="1388" dirty="0"/>
          </a:p>
          <a:p>
            <a:pPr algn="l" indent="0" marL="0">
              <a:lnSpc>
                <a:spcPts val="1500"/>
              </a:lnSpc>
              <a:buNone/>
            </a:pPr>
            <a:r>
              <a:rPr lang="en-US" sz="1388" b="1" spc="-28" kern="0" dirty="0">
                <a:solidFill>
                  <a:srgbClr val="000000">
                    <a:alpha val="99000"/>
                  </a:srgbClr>
                </a:solidFill>
                <a:latin typeface="Darker Grotesque" pitchFamily="34" charset="0"/>
                <a:ea typeface="Darker Grotesque" pitchFamily="34" charset="-122"/>
                <a:cs typeface="Darker Grotesque" pitchFamily="34" charset="-120"/>
              </a:rPr>
              <a:t>+ Government Integration</a:t>
            </a:r>
            <a:endParaRPr lang="en-US" sz="1388" dirty="0"/>
          </a:p>
        </p:txBody>
      </p:sp>
      <p:sp>
        <p:nvSpPr>
          <p:cNvPr id="22" name="Text 14"/>
          <p:cNvSpPr/>
          <p:nvPr/>
        </p:nvSpPr>
        <p:spPr>
          <a:xfrm>
            <a:off x="6372225" y="2157413"/>
            <a:ext cx="3790950" cy="3000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Identity + Trust  Layer</a:t>
            </a:r>
            <a:endParaRPr lang="en-US" sz="1500" dirty="0"/>
          </a:p>
        </p:txBody>
      </p:sp>
      <p:sp>
        <p:nvSpPr>
          <p:cNvPr id="23" name="Text 15"/>
          <p:cNvSpPr/>
          <p:nvPr/>
        </p:nvSpPr>
        <p:spPr>
          <a:xfrm>
            <a:off x="3519488" y="2519363"/>
            <a:ext cx="2247900" cy="7239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Timo utilises auto-failover and auto-load balancing - ensuring the app has zero downtime and smooth, reliable service </a:t>
            </a:r>
            <a:endParaRPr lang="en-US" sz="1013" dirty="0"/>
          </a:p>
        </p:txBody>
      </p:sp>
      <p:sp>
        <p:nvSpPr>
          <p:cNvPr id="24" name="Text 16"/>
          <p:cNvSpPr/>
          <p:nvPr/>
        </p:nvSpPr>
        <p:spPr>
          <a:xfrm>
            <a:off x="3495675" y="4014788"/>
            <a:ext cx="2247900" cy="585788"/>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Timo uses Abstraction Layer technology, giving seamless access to both blockchain and database systems.</a:t>
            </a:r>
            <a:endParaRPr lang="en-US" sz="1013" dirty="0"/>
          </a:p>
        </p:txBody>
      </p:sp>
      <p:sp>
        <p:nvSpPr>
          <p:cNvPr id="25" name="Text 17"/>
          <p:cNvSpPr/>
          <p:nvPr/>
        </p:nvSpPr>
        <p:spPr>
          <a:xfrm>
            <a:off x="6372225" y="2647950"/>
            <a:ext cx="2243138" cy="457200"/>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All riders and drivers are credentialled using an interoperable identity layer - improving trust and safety incrementally. </a:t>
            </a:r>
            <a:endParaRPr lang="en-US" sz="1013" dirty="0"/>
          </a:p>
        </p:txBody>
      </p:sp>
      <p:sp>
        <p:nvSpPr>
          <p:cNvPr id="26" name="Text 18"/>
          <p:cNvSpPr/>
          <p:nvPr/>
        </p:nvSpPr>
        <p:spPr>
          <a:xfrm>
            <a:off x="6372225" y="3962400"/>
            <a:ext cx="2433638" cy="585788"/>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We bring PathPulse to Africa, </a:t>
            </a:r>
            <a:endParaRPr lang="en-US" sz="1013" dirty="0"/>
          </a:p>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creating a road intelligence layer that transforms every vehicle into a live data node with just a smartphone and dashcam.</a:t>
            </a:r>
            <a:endParaRPr lang="en-US" sz="1013" dirty="0"/>
          </a:p>
        </p:txBody>
      </p:sp>
      <p:sp>
        <p:nvSpPr>
          <p:cNvPr id="27" name="Text 19"/>
          <p:cNvSpPr/>
          <p:nvPr/>
        </p:nvSpPr>
        <p:spPr>
          <a:xfrm>
            <a:off x="228600" y="1628775"/>
            <a:ext cx="3200400" cy="1295400"/>
          </a:xfrm>
          <a:prstGeom prst="rect">
            <a:avLst/>
          </a:prstGeom>
          <a:noFill/>
          <a:ln/>
        </p:spPr>
        <p:txBody>
          <a:bodyPr wrap="square" rtlCol="0" anchor="ctr"/>
          <a:lstStyle/>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Timo combines several emergent technologies, giving us a tech stack that focuses on interoperability, identity, and robustness. </a:t>
            </a:r>
            <a:endParaRPr lang="en-US" sz="1313" dirty="0"/>
          </a:p>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Also notable is our focus on deep integrations with local businesses and government. </a:t>
            </a:r>
            <a:endParaRPr lang="en-US" sz="1313" dirty="0"/>
          </a:p>
        </p:txBody>
      </p:sp>
      <p:sp>
        <p:nvSpPr>
          <p:cNvPr id="28" name="Text 20"/>
          <p:cNvSpPr/>
          <p:nvPr/>
        </p:nvSpPr>
        <p:spPr>
          <a:xfrm>
            <a:off x="171450" y="700088"/>
            <a:ext cx="3790950" cy="6572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Technical </a:t>
            </a:r>
            <a:endParaRPr lang="en-US" sz="3300" dirty="0"/>
          </a:p>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Differentiation</a:t>
            </a:r>
            <a:endParaRPr lang="en-US" sz="3300" dirty="0"/>
          </a:p>
        </p:txBody>
      </p:sp>
      <p:sp>
        <p:nvSpPr>
          <p:cNvPr id="29" name="Text 21"/>
          <p:cNvSpPr/>
          <p:nvPr/>
        </p:nvSpPr>
        <p:spPr>
          <a:xfrm>
            <a:off x="3519488" y="814388"/>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Works offline</a:t>
            </a:r>
            <a:endParaRPr lang="en-US" sz="1500" dirty="0"/>
          </a:p>
        </p:txBody>
      </p:sp>
      <p:sp>
        <p:nvSpPr>
          <p:cNvPr id="30" name="Text 22"/>
          <p:cNvSpPr/>
          <p:nvPr/>
        </p:nvSpPr>
        <p:spPr>
          <a:xfrm>
            <a:off x="3519488" y="1300163"/>
            <a:ext cx="2124075" cy="585788"/>
          </a:xfrm>
          <a:prstGeom prst="rect">
            <a:avLst/>
          </a:prstGeom>
          <a:noFill/>
          <a:ln/>
        </p:spPr>
        <p:txBody>
          <a:bodyPr wrap="square" rtlCol="0" anchor="ctr"/>
          <a:lstStyle/>
          <a:p>
            <a:pPr algn="l" indent="0" marL="0">
              <a:lnSpc>
                <a:spcPts val="1013"/>
              </a:lnSpc>
              <a:buNone/>
            </a:pPr>
            <a:r>
              <a:rPr lang="en-US" sz="1013" dirty="0">
                <a:solidFill>
                  <a:srgbClr val="000000">
                    <a:alpha val="99000"/>
                  </a:srgbClr>
                </a:solidFill>
                <a:latin typeface="Darker Grotesque" pitchFamily="34" charset="0"/>
                <a:ea typeface="Darker Grotesque" pitchFamily="34" charset="-122"/>
                <a:cs typeface="Darker Grotesque" pitchFamily="34" charset="-120"/>
              </a:rPr>
              <a:t>Timo doesn’t need a constant internet connection to function - and can even operate via bluetooth connection. </a:t>
            </a:r>
            <a:endParaRPr lang="en-US" sz="1013" dirty="0"/>
          </a:p>
        </p:txBody>
      </p:sp>
      <p:sp>
        <p:nvSpPr>
          <p:cNvPr id="31" name="Text 23"/>
          <p:cNvSpPr/>
          <p:nvPr/>
        </p:nvSpPr>
        <p:spPr>
          <a:xfrm>
            <a:off x="2390775" y="-77914500"/>
            <a:ext cx="3005138" cy="1076325"/>
          </a:xfrm>
          <a:prstGeom prst="rect">
            <a:avLst/>
          </a:prstGeom>
          <a:noFill/>
          <a:ln/>
        </p:spPr>
        <p:txBody>
          <a:bodyPr wrap="square" rtlCol="0" anchor="ctr"/>
          <a:lstStyle/>
          <a:p>
            <a:pPr algn="l" indent="0" marL="0">
              <a:lnSpc>
                <a:spcPts val="3300"/>
              </a:lnSpc>
              <a:buNone/>
            </a:pPr>
            <a:r>
              <a:rPr lang="en-US" sz="3300" b="1" spc="-66" kern="0" dirty="0">
                <a:solidFill>
                  <a:srgbClr val="000000">
                    <a:alpha val="99000"/>
                  </a:srgbClr>
                </a:solidFill>
                <a:latin typeface="Darker Grotesque" pitchFamily="34" charset="0"/>
                <a:ea typeface="Darker Grotesque" pitchFamily="34" charset="-122"/>
                <a:cs typeface="Darker Grotesque" pitchFamily="34" charset="-120"/>
              </a:rPr>
              <a:t>The Potential of  Decentralised Mobility</a:t>
            </a:r>
            <a:endParaRPr lang="en-US" sz="3300" dirty="0"/>
          </a:p>
        </p:txBody>
      </p:sp>
      <p:sp>
        <p:nvSpPr>
          <p:cNvPr id="32" name="Text 24"/>
          <p:cNvSpPr/>
          <p:nvPr/>
        </p:nvSpPr>
        <p:spPr>
          <a:xfrm>
            <a:off x="2390775" y="-76509562"/>
            <a:ext cx="2890838" cy="1638300"/>
          </a:xfrm>
          <a:prstGeom prst="rect">
            <a:avLst/>
          </a:prstGeom>
          <a:noFill/>
          <a:ln/>
        </p:spPr>
        <p:txBody>
          <a:bodyPr wrap="square" rtlCol="0" anchor="ctr"/>
          <a:lstStyle/>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Reliance on centralised technology providers is holding us back. Uber and Bolt hold all user data, and make all the rules. This lack of transparency is frustrating for drivers, and locks users in.    </a:t>
            </a:r>
            <a:pPr algn="l" indent="0" marL="0">
              <a:lnSpc>
                <a:spcPts val="1350"/>
              </a:lnSpc>
              <a:buNone/>
            </a:pPr>
            <a:r>
              <a:rPr lang="en-US" sz="1313" b="1" dirty="0">
                <a:solidFill>
                  <a:srgbClr val="000000">
                    <a:alpha val="99000"/>
                  </a:srgbClr>
                </a:solidFill>
                <a:latin typeface="Darker Grotesque" pitchFamily="34" charset="0"/>
                <a:ea typeface="Darker Grotesque" pitchFamily="34" charset="-122"/>
                <a:cs typeface="Darker Grotesque" pitchFamily="34" charset="-120"/>
              </a:rPr>
              <a:t>Timo imagines a different reality:</a:t>
            </a:r>
            <a:endParaRPr lang="en-US" sz="131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1123950" y="3633788"/>
            <a:ext cx="2733675" cy="1009650"/>
          </a:xfrm>
          <a:prstGeom prst="roundRect">
            <a:avLst>
              <a:gd name="adj" fmla="val 36226"/>
            </a:avLst>
          </a:prstGeom>
          <a:solidFill>
            <a:srgbClr val="FFFFFF"/>
          </a:solidFill>
          <a:ln w="12700">
            <a:solidFill>
              <a:srgbClr val="000000"/>
            </a:solidFill>
          </a:ln>
        </p:spPr>
        <p:txBody>
          <a:bodyPr wrap="square" rtlCol="0" anchor="ctr"/>
          <a:lstStyle/>
          <a:p>
            <a:pPr indent="0" marL="0">
              <a:buNone/>
            </a:pPr>
            <a:endParaRPr lang="en-US" dirty="0"/>
          </a:p>
        </p:txBody>
      </p:sp>
      <p:sp>
        <p:nvSpPr>
          <p:cNvPr id="3" name="Text 1"/>
          <p:cNvSpPr/>
          <p:nvPr/>
        </p:nvSpPr>
        <p:spPr>
          <a:xfrm>
            <a:off x="5557838" y="3633788"/>
            <a:ext cx="2733675" cy="1009650"/>
          </a:xfrm>
          <a:prstGeom prst="roundRect">
            <a:avLst>
              <a:gd name="adj" fmla="val 36226"/>
            </a:avLst>
          </a:prstGeom>
          <a:solidFill>
            <a:srgbClr val="FFFFFF"/>
          </a:solidFill>
          <a:ln w="12700">
            <a:solidFill>
              <a:srgbClr val="000000"/>
            </a:solidFill>
          </a:ln>
        </p:spPr>
        <p:txBody>
          <a:bodyPr wrap="square" rtlCol="0" anchor="ctr"/>
          <a:lstStyle/>
          <a:p>
            <a:pPr indent="0" marL="0">
              <a:buNone/>
            </a:pPr>
            <a:endParaRPr lang="en-US" dirty="0"/>
          </a:p>
        </p:txBody>
      </p:sp>
      <p:sp>
        <p:nvSpPr>
          <p:cNvPr id="4" name="Text 2"/>
          <p:cNvSpPr/>
          <p:nvPr/>
        </p:nvSpPr>
        <p:spPr>
          <a:xfrm>
            <a:off x="476250" y="119063"/>
            <a:ext cx="8405813" cy="1076325"/>
          </a:xfrm>
          <a:prstGeom prst="roundRect">
            <a:avLst>
              <a:gd name="adj" fmla="val 33982"/>
            </a:avLst>
          </a:prstGeom>
          <a:solidFill>
            <a:srgbClr val="000000"/>
          </a:solidFill>
          <a:ln/>
        </p:spPr>
        <p:txBody>
          <a:bodyPr wrap="square" rtlCol="0" anchor="ctr"/>
          <a:lstStyle/>
          <a:p>
            <a:pPr indent="0" marL="0">
              <a:buNone/>
            </a:pPr>
            <a:endParaRPr lang="en-US" dirty="0"/>
          </a:p>
        </p:txBody>
      </p:sp>
      <p:sp>
        <p:nvSpPr>
          <p:cNvPr id="5" name="Text 3"/>
          <p:cNvSpPr/>
          <p:nvPr/>
        </p:nvSpPr>
        <p:spPr>
          <a:xfrm>
            <a:off x="-2414587" y="-78004987"/>
            <a:ext cx="2733675" cy="1824038"/>
          </a:xfrm>
          <a:prstGeom prst="roundRect">
            <a:avLst>
              <a:gd name="adj" fmla="val 20052"/>
            </a:avLst>
          </a:prstGeom>
          <a:solidFill>
            <a:srgbClr val="D7D7D4">
              <a:alpha val="10000"/>
            </a:srgbClr>
          </a:solidFill>
          <a:ln/>
        </p:spPr>
        <p:txBody>
          <a:bodyPr wrap="square" rtlCol="0" anchor="ctr"/>
          <a:lstStyle/>
          <a:p>
            <a:pPr indent="0" marL="0">
              <a:buNone/>
            </a:pPr>
            <a:endParaRPr lang="en-US" dirty="0"/>
          </a:p>
        </p:txBody>
      </p:sp>
      <p:sp>
        <p:nvSpPr>
          <p:cNvPr id="6" name="Text 4"/>
          <p:cNvSpPr/>
          <p:nvPr/>
        </p:nvSpPr>
        <p:spPr>
          <a:xfrm>
            <a:off x="1133475" y="-78300262"/>
            <a:ext cx="8558213" cy="4876800"/>
          </a:xfrm>
          <a:prstGeom prst="roundRect">
            <a:avLst>
              <a:gd name="adj" fmla="val 1125"/>
            </a:avLst>
          </a:prstGeom>
          <a:solidFill>
            <a:srgbClr val="FFFFFF"/>
          </a:solidFill>
          <a:ln/>
        </p:spPr>
        <p:txBody>
          <a:bodyPr wrap="square" rtlCol="0" anchor="ctr"/>
          <a:lstStyle/>
          <a:p>
            <a:pPr indent="0" marL="0">
              <a:buNone/>
            </a:pPr>
            <a:endParaRPr lang="en-US" dirty="0"/>
          </a:p>
        </p:txBody>
      </p:sp>
      <p:sp>
        <p:nvSpPr>
          <p:cNvPr id="7" name="Text 5"/>
          <p:cNvSpPr/>
          <p:nvPr/>
        </p:nvSpPr>
        <p:spPr>
          <a:xfrm>
            <a:off x="1243013" y="-78238350"/>
            <a:ext cx="8405813" cy="981075"/>
          </a:xfrm>
          <a:prstGeom prst="roundRect">
            <a:avLst>
              <a:gd name="adj" fmla="val 37282"/>
            </a:avLst>
          </a:prstGeom>
          <a:solidFill>
            <a:srgbClr val="000000"/>
          </a:solidFill>
          <a:ln/>
        </p:spPr>
        <p:txBody>
          <a:bodyPr wrap="square" rtlCol="0" anchor="ctr"/>
          <a:lstStyle/>
          <a:p>
            <a:pPr indent="0" marL="0">
              <a:buNone/>
            </a:pPr>
            <a:endParaRPr lang="en-US" dirty="0"/>
          </a:p>
        </p:txBody>
      </p:sp>
      <p:sp>
        <p:nvSpPr>
          <p:cNvPr id="8" name="Text 6"/>
          <p:cNvSpPr/>
          <p:nvPr/>
        </p:nvSpPr>
        <p:spPr>
          <a:xfrm>
            <a:off x="4205288" y="-76823887"/>
            <a:ext cx="2300288" cy="1119188"/>
          </a:xfrm>
          <a:prstGeom prst="roundRect">
            <a:avLst>
              <a:gd name="adj" fmla="val 32681"/>
            </a:avLst>
          </a:prstGeom>
          <a:solidFill>
            <a:srgbClr val="22E88F">
              <a:alpha val="10000"/>
            </a:srgbClr>
          </a:solidFill>
          <a:ln/>
        </p:spPr>
        <p:txBody>
          <a:bodyPr wrap="square" rtlCol="0" anchor="ctr"/>
          <a:lstStyle/>
          <a:p>
            <a:pPr indent="0" marL="0">
              <a:buNone/>
            </a:pPr>
            <a:endParaRPr lang="en-US" dirty="0"/>
          </a:p>
        </p:txBody>
      </p:sp>
      <p:pic>
        <p:nvPicPr>
          <p:cNvPr id="9" name="Image 0" descr="preencoded.png">    </p:cNvPr>
          <p:cNvPicPr>
            <a:picLocks noChangeAspect="1"/>
          </p:cNvPicPr>
          <p:nvPr/>
        </p:nvPicPr>
        <p:blipFill>
          <a:blip r:embed="rId1"/>
          <a:stretch>
            <a:fillRect/>
          </a:stretch>
        </p:blipFill>
        <p:spPr>
          <a:xfrm>
            <a:off x="552450" y="1438275"/>
            <a:ext cx="3871913" cy="1810478"/>
          </a:xfrm>
          <a:prstGeom prst="rect">
            <a:avLst/>
          </a:prstGeom>
        </p:spPr>
      </p:pic>
      <p:pic>
        <p:nvPicPr>
          <p:cNvPr id="10" name="Image 1" descr="preencoded.png">    </p:cNvPr>
          <p:cNvPicPr>
            <a:picLocks noChangeAspect="1"/>
          </p:cNvPicPr>
          <p:nvPr/>
        </p:nvPicPr>
        <p:blipFill>
          <a:blip r:embed="rId2"/>
          <a:stretch>
            <a:fillRect/>
          </a:stretch>
        </p:blipFill>
        <p:spPr>
          <a:xfrm>
            <a:off x="4967288" y="1414463"/>
            <a:ext cx="3914775" cy="1833563"/>
          </a:xfrm>
          <a:prstGeom prst="rect">
            <a:avLst/>
          </a:prstGeom>
        </p:spPr>
      </p:pic>
      <p:sp>
        <p:nvSpPr>
          <p:cNvPr id="11" name="Text 7"/>
          <p:cNvSpPr/>
          <p:nvPr/>
        </p:nvSpPr>
        <p:spPr>
          <a:xfrm>
            <a:off x="652463" y="285750"/>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Next-generation integrations</a:t>
            </a:r>
            <a:endParaRPr lang="en-US" sz="2925" dirty="0"/>
          </a:p>
        </p:txBody>
      </p:sp>
      <p:sp>
        <p:nvSpPr>
          <p:cNvPr id="12" name="Text 8"/>
          <p:cNvSpPr/>
          <p:nvPr/>
        </p:nvSpPr>
        <p:spPr>
          <a:xfrm>
            <a:off x="652463" y="657225"/>
            <a:ext cx="8486775" cy="261937"/>
          </a:xfrm>
          <a:prstGeom prst="rect">
            <a:avLst/>
          </a:prstGeom>
          <a:noFill/>
          <a:ln/>
        </p:spPr>
        <p:txBody>
          <a:bodyPr wrap="square" rtlCol="0" anchor="ctr"/>
          <a:lstStyle/>
          <a:p>
            <a:pPr algn="l" indent="0" marL="0">
              <a:lnSpc>
                <a:spcPts val="1264"/>
              </a:lnSpc>
              <a:buNone/>
            </a:pPr>
            <a:r>
              <a:rPr lang="en-US" sz="1428" dirty="0">
                <a:solidFill>
                  <a:srgbClr val="FFFFFF">
                    <a:alpha val="99000"/>
                  </a:srgbClr>
                </a:solidFill>
                <a:latin typeface="Darker Grotesque" pitchFamily="34" charset="0"/>
                <a:ea typeface="Darker Grotesque" pitchFamily="34" charset="-122"/>
                <a:cs typeface="Darker Grotesque" pitchFamily="34" charset="-120"/>
              </a:rPr>
              <a:t>Timo capitalises on emergent systems in AI and Zero Knowledge proofs, to generate additional revenue and added layers of protection for users. </a:t>
            </a:r>
            <a:endParaRPr lang="en-US" sz="1428" dirty="0"/>
          </a:p>
        </p:txBody>
      </p:sp>
      <p:sp>
        <p:nvSpPr>
          <p:cNvPr id="13" name="Text 9"/>
          <p:cNvSpPr/>
          <p:nvPr/>
        </p:nvSpPr>
        <p:spPr>
          <a:xfrm>
            <a:off x="6243638" y="3743325"/>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Zero Knowledge KYC</a:t>
            </a:r>
            <a:endParaRPr lang="en-US" sz="1500" dirty="0"/>
          </a:p>
        </p:txBody>
      </p:sp>
      <p:sp>
        <p:nvSpPr>
          <p:cNvPr id="14" name="Text 10"/>
          <p:cNvSpPr/>
          <p:nvPr/>
        </p:nvSpPr>
        <p:spPr>
          <a:xfrm>
            <a:off x="1809750" y="3743325"/>
            <a:ext cx="3790950" cy="109538"/>
          </a:xfrm>
          <a:prstGeom prst="rect">
            <a:avLst/>
          </a:prstGeom>
          <a:noFill/>
          <a:ln/>
        </p:spPr>
        <p:txBody>
          <a:bodyPr wrap="square" rtlCol="0" anchor="ctr"/>
          <a:lstStyle/>
          <a:p>
            <a:pPr algn="l" indent="0" marL="0">
              <a:lnSpc>
                <a:spcPts val="1500"/>
              </a:lnSpc>
              <a:buNone/>
            </a:pPr>
            <a:r>
              <a:rPr lang="en-US" sz="1500" b="1" spc="-30" kern="0" dirty="0">
                <a:solidFill>
                  <a:srgbClr val="000000">
                    <a:alpha val="99000"/>
                  </a:srgbClr>
                </a:solidFill>
                <a:latin typeface="Darker Grotesque" pitchFamily="34" charset="0"/>
                <a:ea typeface="Darker Grotesque" pitchFamily="34" charset="-122"/>
                <a:cs typeface="Darker Grotesque" pitchFamily="34" charset="-120"/>
              </a:rPr>
              <a:t>Data-as-a-service </a:t>
            </a:r>
            <a:endParaRPr lang="en-US" sz="1500" dirty="0"/>
          </a:p>
        </p:txBody>
      </p:sp>
      <p:sp>
        <p:nvSpPr>
          <p:cNvPr id="15" name="Text 11"/>
          <p:cNvSpPr/>
          <p:nvPr/>
        </p:nvSpPr>
        <p:spPr>
          <a:xfrm>
            <a:off x="5786438" y="4014788"/>
            <a:ext cx="2747963" cy="414338"/>
          </a:xfrm>
          <a:prstGeom prst="rect">
            <a:avLst/>
          </a:prstGeom>
          <a:noFill/>
          <a:ln/>
        </p:spPr>
        <p:txBody>
          <a:bodyPr wrap="square" rtlCol="0" anchor="ctr"/>
          <a:lstStyle/>
          <a:p>
            <a:pPr algn="ctr" indent="0" marL="0">
              <a:lnSpc>
                <a:spcPts val="1275"/>
              </a:lnSpc>
              <a:buNone/>
            </a:pPr>
            <a:r>
              <a:rPr lang="en-US" sz="1275" dirty="0">
                <a:solidFill>
                  <a:srgbClr val="000000">
                    <a:alpha val="99000"/>
                  </a:srgbClr>
                </a:solidFill>
                <a:latin typeface="Darker Grotesque" pitchFamily="34" charset="0"/>
                <a:ea typeface="Darker Grotesque" pitchFamily="34" charset="-122"/>
                <a:cs typeface="Darker Grotesque" pitchFamily="34" charset="-120"/>
              </a:rPr>
              <a:t>ID Verification is managed securely, preventing fake accounts while preserving user privacy. </a:t>
            </a:r>
            <a:endParaRPr lang="en-US" sz="1275" dirty="0"/>
          </a:p>
        </p:txBody>
      </p:sp>
      <p:sp>
        <p:nvSpPr>
          <p:cNvPr id="16" name="Text 12"/>
          <p:cNvSpPr/>
          <p:nvPr/>
        </p:nvSpPr>
        <p:spPr>
          <a:xfrm>
            <a:off x="1352550" y="4014788"/>
            <a:ext cx="2747963" cy="414338"/>
          </a:xfrm>
          <a:prstGeom prst="rect">
            <a:avLst/>
          </a:prstGeom>
          <a:noFill/>
          <a:ln/>
        </p:spPr>
        <p:txBody>
          <a:bodyPr wrap="square" rtlCol="0" anchor="ctr"/>
          <a:lstStyle/>
          <a:p>
            <a:pPr algn="ctr" indent="0" marL="0">
              <a:lnSpc>
                <a:spcPts val="1275"/>
              </a:lnSpc>
              <a:buNone/>
            </a:pPr>
            <a:r>
              <a:rPr lang="en-US" sz="1275" dirty="0">
                <a:solidFill>
                  <a:srgbClr val="000000">
                    <a:alpha val="99000"/>
                  </a:srgbClr>
                </a:solidFill>
                <a:latin typeface="Darker Grotesque" pitchFamily="34" charset="0"/>
                <a:ea typeface="Darker Grotesque" pitchFamily="34" charset="-122"/>
                <a:cs typeface="Darker Grotesque" pitchFamily="34" charset="-120"/>
              </a:rPr>
              <a:t>Timo rides generate real time traffic data, informing AI models and generating new revenue streams</a:t>
            </a:r>
            <a:endParaRPr lang="en-US" sz="1275" dirty="0"/>
          </a:p>
        </p:txBody>
      </p:sp>
      <p:sp>
        <p:nvSpPr>
          <p:cNvPr id="17" name="Text 13"/>
          <p:cNvSpPr/>
          <p:nvPr/>
        </p:nvSpPr>
        <p:spPr>
          <a:xfrm>
            <a:off x="-2195512" y="-77719237"/>
            <a:ext cx="2890838" cy="1295400"/>
          </a:xfrm>
          <a:prstGeom prst="rect">
            <a:avLst/>
          </a:prstGeom>
          <a:noFill/>
          <a:ln/>
        </p:spPr>
        <p:txBody>
          <a:bodyPr wrap="square" rtlCol="0" anchor="ctr"/>
          <a:lstStyle/>
          <a:p>
            <a:pPr algn="l" indent="0" marL="0">
              <a:lnSpc>
                <a:spcPts val="1350"/>
              </a:lnSpc>
              <a:buNone/>
            </a:pPr>
            <a:r>
              <a:rPr lang="en-US" sz="1125" dirty="0">
                <a:solidFill>
                  <a:srgbClr val="000000">
                    <a:alpha val="99000"/>
                  </a:srgbClr>
                </a:solidFill>
                <a:latin typeface="Darker Grotesque" pitchFamily="34" charset="0"/>
                <a:ea typeface="Darker Grotesque" pitchFamily="34" charset="-122"/>
                <a:cs typeface="Darker Grotesque" pitchFamily="34" charset="-120"/>
              </a:rPr>
              <a:t>Timo embeds seamlessly into partner platforms and provides revenue sharing options for fast adoption</a:t>
            </a:r>
            <a:endParaRPr lang="en-US" sz="1125" dirty="0"/>
          </a:p>
        </p:txBody>
      </p:sp>
      <p:sp>
        <p:nvSpPr>
          <p:cNvPr id="18" name="Text 14"/>
          <p:cNvSpPr/>
          <p:nvPr/>
        </p:nvSpPr>
        <p:spPr>
          <a:xfrm>
            <a:off x="-2195512" y="-77781150"/>
            <a:ext cx="3790950" cy="157163"/>
          </a:xfrm>
          <a:prstGeom prst="rect">
            <a:avLst/>
          </a:prstGeom>
          <a:noFill/>
          <a:ln/>
        </p:spPr>
        <p:txBody>
          <a:bodyPr wrap="square" rtlCol="0" anchor="ctr"/>
          <a:lstStyle/>
          <a:p>
            <a:pPr algn="l" indent="0" marL="0">
              <a:lnSpc>
                <a:spcPts val="3300"/>
              </a:lnSpc>
              <a:buNone/>
            </a:pPr>
            <a:r>
              <a:rPr lang="en-US" sz="2175" b="1" spc="-43" kern="0" dirty="0">
                <a:solidFill>
                  <a:srgbClr val="000000">
                    <a:alpha val="99000"/>
                  </a:srgbClr>
                </a:solidFill>
                <a:latin typeface="Darker Grotesque" pitchFamily="34" charset="0"/>
                <a:ea typeface="Darker Grotesque" pitchFamily="34" charset="-122"/>
                <a:cs typeface="Darker Grotesque" pitchFamily="34" charset="-120"/>
              </a:rPr>
              <a:t>Interoperable standard</a:t>
            </a:r>
            <a:endParaRPr lang="en-US" sz="2175" dirty="0"/>
          </a:p>
        </p:txBody>
      </p:sp>
      <p:sp>
        <p:nvSpPr>
          <p:cNvPr id="19" name="Text 15"/>
          <p:cNvSpPr/>
          <p:nvPr/>
        </p:nvSpPr>
        <p:spPr>
          <a:xfrm>
            <a:off x="-2195512" y="-75723750"/>
            <a:ext cx="3790950" cy="166688"/>
          </a:xfrm>
          <a:prstGeom prst="rect">
            <a:avLst/>
          </a:prstGeom>
          <a:noFill/>
          <a:ln/>
        </p:spPr>
        <p:txBody>
          <a:bodyPr wrap="square" rtlCol="0" anchor="ctr"/>
          <a:lstStyle/>
          <a:p>
            <a:pPr algn="l"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On-chain payments</a:t>
            </a:r>
            <a:endParaRPr lang="en-US" sz="23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name="Slide 7">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2559309" y="3204586"/>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3" name="Text 1"/>
          <p:cNvSpPr/>
          <p:nvPr/>
        </p:nvSpPr>
        <p:spPr>
          <a:xfrm>
            <a:off x="528638" y="3184109"/>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4" name="Text 2"/>
          <p:cNvSpPr/>
          <p:nvPr/>
        </p:nvSpPr>
        <p:spPr>
          <a:xfrm>
            <a:off x="528638" y="1709738"/>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2559309" y="1709738"/>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6" name="Text 4"/>
          <p:cNvSpPr/>
          <p:nvPr/>
        </p:nvSpPr>
        <p:spPr>
          <a:xfrm>
            <a:off x="4855052" y="3184109"/>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7" name="Text 5"/>
          <p:cNvSpPr/>
          <p:nvPr/>
        </p:nvSpPr>
        <p:spPr>
          <a:xfrm>
            <a:off x="6885729" y="3204586"/>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8" name="Text 6"/>
          <p:cNvSpPr/>
          <p:nvPr/>
        </p:nvSpPr>
        <p:spPr>
          <a:xfrm>
            <a:off x="4855052" y="1709738"/>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9" name="Text 7"/>
          <p:cNvSpPr/>
          <p:nvPr/>
        </p:nvSpPr>
        <p:spPr>
          <a:xfrm>
            <a:off x="6885729" y="1709738"/>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10" name="Text 8"/>
          <p:cNvSpPr/>
          <p:nvPr/>
        </p:nvSpPr>
        <p:spPr>
          <a:xfrm>
            <a:off x="476250" y="119063"/>
            <a:ext cx="8405813" cy="1076325"/>
          </a:xfrm>
          <a:prstGeom prst="roundRect">
            <a:avLst>
              <a:gd name="adj" fmla="val 33982"/>
            </a:avLst>
          </a:prstGeom>
          <a:solidFill>
            <a:srgbClr val="000000"/>
          </a:solidFill>
          <a:ln/>
        </p:spPr>
        <p:txBody>
          <a:bodyPr wrap="square" rtlCol="0" anchor="ctr"/>
          <a:lstStyle/>
          <a:p>
            <a:pPr indent="0" marL="0">
              <a:buNone/>
            </a:pPr>
            <a:endParaRPr lang="en-US" dirty="0"/>
          </a:p>
        </p:txBody>
      </p:sp>
      <p:sp>
        <p:nvSpPr>
          <p:cNvPr id="11" name="Shape 9"/>
          <p:cNvSpPr/>
          <p:nvPr/>
        </p:nvSpPr>
        <p:spPr>
          <a:xfrm rot="5396914">
            <a:off x="3350418" y="3146810"/>
            <a:ext cx="2626497" cy="0"/>
          </a:xfrm>
          <a:prstGeom prst="line">
            <a:avLst/>
          </a:prstGeom>
          <a:noFill/>
          <a:ln w="12700">
            <a:solidFill>
              <a:srgbClr val="000000"/>
            </a:solidFill>
            <a:prstDash val="solid"/>
          </a:ln>
        </p:spPr>
      </p:sp>
      <p:sp>
        <p:nvSpPr>
          <p:cNvPr id="12" name="Shape 10"/>
          <p:cNvSpPr/>
          <p:nvPr/>
        </p:nvSpPr>
        <p:spPr>
          <a:xfrm rot="10800000">
            <a:off x="561975" y="1609725"/>
            <a:ext cx="8115300" cy="0"/>
          </a:xfrm>
          <a:prstGeom prst="line">
            <a:avLst/>
          </a:prstGeom>
          <a:noFill/>
          <a:ln w="12700">
            <a:solidFill>
              <a:srgbClr val="000000"/>
            </a:solidFill>
            <a:prstDash val="solid"/>
          </a:ln>
        </p:spPr>
      </p:sp>
      <p:sp>
        <p:nvSpPr>
          <p:cNvPr id="13" name="Text 11"/>
          <p:cNvSpPr/>
          <p:nvPr/>
        </p:nvSpPr>
        <p:spPr>
          <a:xfrm>
            <a:off x="7042719" y="334451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Connectivity gaps</a:t>
            </a:r>
            <a:endParaRPr lang="en-US" sz="1666" dirty="0"/>
          </a:p>
        </p:txBody>
      </p:sp>
      <p:sp>
        <p:nvSpPr>
          <p:cNvPr id="14" name="Text 12"/>
          <p:cNvSpPr/>
          <p:nvPr/>
        </p:nvSpPr>
        <p:spPr>
          <a:xfrm>
            <a:off x="7042719" y="188379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Unstable demand:</a:t>
            </a:r>
            <a:endParaRPr lang="en-US" sz="1666" dirty="0"/>
          </a:p>
        </p:txBody>
      </p:sp>
      <p:sp>
        <p:nvSpPr>
          <p:cNvPr id="15" name="Text 13"/>
          <p:cNvSpPr/>
          <p:nvPr/>
        </p:nvSpPr>
        <p:spPr>
          <a:xfrm>
            <a:off x="7042719" y="2166938"/>
            <a:ext cx="2201189" cy="571500"/>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Ride requests are inconsistent, especially outside major cities.</a:t>
            </a:r>
            <a:endParaRPr lang="en-US" sz="1106" dirty="0"/>
          </a:p>
        </p:txBody>
      </p:sp>
      <p:sp>
        <p:nvSpPr>
          <p:cNvPr id="16" name="Text 14"/>
          <p:cNvSpPr/>
          <p:nvPr/>
        </p:nvSpPr>
        <p:spPr>
          <a:xfrm>
            <a:off x="7042719" y="3631200"/>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Inability to reliably receive bookings or complete trips in low-signal zones reduces earnings</a:t>
            </a:r>
            <a:endParaRPr lang="en-US" sz="1106" dirty="0"/>
          </a:p>
        </p:txBody>
      </p:sp>
      <p:sp>
        <p:nvSpPr>
          <p:cNvPr id="17" name="Text 15"/>
          <p:cNvSpPr/>
          <p:nvPr/>
        </p:nvSpPr>
        <p:spPr>
          <a:xfrm>
            <a:off x="4964264" y="334451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Limited Ownership</a:t>
            </a:r>
            <a:endParaRPr lang="en-US" sz="1666" dirty="0"/>
          </a:p>
        </p:txBody>
      </p:sp>
      <p:sp>
        <p:nvSpPr>
          <p:cNvPr id="18" name="Text 16"/>
          <p:cNvSpPr/>
          <p:nvPr/>
        </p:nvSpPr>
        <p:spPr>
          <a:xfrm>
            <a:off x="4964264" y="1885950"/>
            <a:ext cx="2381250"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High commission cuts</a:t>
            </a:r>
            <a:endParaRPr lang="en-US" sz="1666" dirty="0"/>
          </a:p>
        </p:txBody>
      </p:sp>
      <p:sp>
        <p:nvSpPr>
          <p:cNvPr id="19" name="Text 17"/>
          <p:cNvSpPr/>
          <p:nvPr/>
        </p:nvSpPr>
        <p:spPr>
          <a:xfrm>
            <a:off x="4964264" y="3629025"/>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Drivers have no stake in the platform’s growth and can’t build lasting customer relationships.</a:t>
            </a:r>
            <a:endParaRPr lang="en-US" sz="1106" dirty="0"/>
          </a:p>
        </p:txBody>
      </p:sp>
      <p:sp>
        <p:nvSpPr>
          <p:cNvPr id="20" name="Text 18"/>
          <p:cNvSpPr/>
          <p:nvPr/>
        </p:nvSpPr>
        <p:spPr>
          <a:xfrm>
            <a:off x="4964264" y="2166938"/>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Losing up to 45–50% of earnings to platforms, while fuel and operating costs rise.</a:t>
            </a:r>
            <a:endParaRPr lang="en-US" sz="1106" dirty="0"/>
          </a:p>
        </p:txBody>
      </p:sp>
      <p:sp>
        <p:nvSpPr>
          <p:cNvPr id="21" name="Text 19"/>
          <p:cNvSpPr/>
          <p:nvPr/>
        </p:nvSpPr>
        <p:spPr>
          <a:xfrm>
            <a:off x="2716299" y="1885950"/>
            <a:ext cx="2409825" cy="114300"/>
          </a:xfrm>
          <a:prstGeom prst="rect">
            <a:avLst/>
          </a:prstGeom>
          <a:noFill/>
          <a:ln/>
        </p:spPr>
        <p:txBody>
          <a:bodyPr wrap="square" rtlCol="0" anchor="ctr"/>
          <a:lstStyle/>
          <a:p>
            <a:pPr algn="l" indent="0" marL="0">
              <a:lnSpc>
                <a:spcPts val="2365"/>
              </a:lnSpc>
              <a:buNone/>
            </a:pPr>
            <a:r>
              <a:rPr lang="en-US" sz="1591" b="1" spc="-32" kern="0" dirty="0">
                <a:solidFill>
                  <a:srgbClr val="E82424">
                    <a:alpha val="99000"/>
                  </a:srgbClr>
                </a:solidFill>
                <a:latin typeface="Darker Grotesque" pitchFamily="34" charset="0"/>
                <a:ea typeface="Darker Grotesque" pitchFamily="34" charset="-122"/>
                <a:cs typeface="Darker Grotesque" pitchFamily="34" charset="-120"/>
              </a:rPr>
              <a:t>Lack of personalization</a:t>
            </a:r>
            <a:endParaRPr lang="en-US" sz="1591" dirty="0"/>
          </a:p>
        </p:txBody>
      </p:sp>
      <p:sp>
        <p:nvSpPr>
          <p:cNvPr id="22" name="Text 20"/>
          <p:cNvSpPr/>
          <p:nvPr/>
        </p:nvSpPr>
        <p:spPr>
          <a:xfrm>
            <a:off x="2716299" y="2166938"/>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Zero option to choose preferred drivers or vehicles leads to impersonal experiences.</a:t>
            </a:r>
            <a:endParaRPr lang="en-US" sz="1106" dirty="0"/>
          </a:p>
        </p:txBody>
      </p:sp>
      <p:sp>
        <p:nvSpPr>
          <p:cNvPr id="23" name="Text 21"/>
          <p:cNvSpPr/>
          <p:nvPr/>
        </p:nvSpPr>
        <p:spPr>
          <a:xfrm>
            <a:off x="637849" y="3358802"/>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Unreliable service</a:t>
            </a:r>
            <a:endParaRPr lang="en-US" sz="1666" dirty="0"/>
          </a:p>
        </p:txBody>
      </p:sp>
      <p:sp>
        <p:nvSpPr>
          <p:cNvPr id="24" name="Text 22"/>
          <p:cNvSpPr/>
          <p:nvPr/>
        </p:nvSpPr>
        <p:spPr>
          <a:xfrm>
            <a:off x="637849" y="1885950"/>
            <a:ext cx="2052638"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Safety concerns</a:t>
            </a:r>
            <a:endParaRPr lang="en-US" sz="1666" dirty="0"/>
          </a:p>
        </p:txBody>
      </p:sp>
      <p:sp>
        <p:nvSpPr>
          <p:cNvPr id="25" name="Text 23"/>
          <p:cNvSpPr/>
          <p:nvPr/>
        </p:nvSpPr>
        <p:spPr>
          <a:xfrm>
            <a:off x="637849" y="3648075"/>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Frequent cancellations, late arrivals, and inconsistent quality disrupt travel plans.</a:t>
            </a:r>
            <a:endParaRPr lang="en-US" sz="1106" dirty="0"/>
          </a:p>
        </p:txBody>
      </p:sp>
      <p:sp>
        <p:nvSpPr>
          <p:cNvPr id="26" name="Text 24"/>
          <p:cNvSpPr/>
          <p:nvPr/>
        </p:nvSpPr>
        <p:spPr>
          <a:xfrm>
            <a:off x="637849" y="2166924"/>
            <a:ext cx="2201189" cy="814388"/>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Limited transparency on driver background, vehicle condition, and trip monitoring undermines trust.</a:t>
            </a:r>
            <a:endParaRPr lang="en-US" sz="1106" dirty="0"/>
          </a:p>
        </p:txBody>
      </p:sp>
      <p:sp>
        <p:nvSpPr>
          <p:cNvPr id="27" name="Text 25"/>
          <p:cNvSpPr/>
          <p:nvPr/>
        </p:nvSpPr>
        <p:spPr>
          <a:xfrm>
            <a:off x="652463" y="285750"/>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Current Issues with Ride Hailing in Africa</a:t>
            </a:r>
            <a:endParaRPr lang="en-US" sz="2925" dirty="0"/>
          </a:p>
        </p:txBody>
      </p:sp>
      <p:sp>
        <p:nvSpPr>
          <p:cNvPr id="28" name="Text 26"/>
          <p:cNvSpPr/>
          <p:nvPr/>
        </p:nvSpPr>
        <p:spPr>
          <a:xfrm>
            <a:off x="652463" y="657225"/>
            <a:ext cx="8486775" cy="252413"/>
          </a:xfrm>
          <a:prstGeom prst="rect">
            <a:avLst/>
          </a:prstGeom>
          <a:noFill/>
          <a:ln/>
        </p:spPr>
        <p:txBody>
          <a:bodyPr wrap="square" rtlCol="0" anchor="ctr"/>
          <a:lstStyle/>
          <a:p>
            <a:pPr algn="l" indent="0" marL="0">
              <a:lnSpc>
                <a:spcPts val="1264"/>
              </a:lnSpc>
              <a:buNone/>
            </a:pPr>
            <a:r>
              <a:rPr lang="en-US" sz="1315" dirty="0">
                <a:solidFill>
                  <a:srgbClr val="FFFFFF">
                    <a:alpha val="99000"/>
                  </a:srgbClr>
                </a:solidFill>
                <a:latin typeface="Darker Grotesque" pitchFamily="34" charset="0"/>
                <a:ea typeface="Darker Grotesque" pitchFamily="34" charset="-122"/>
                <a:cs typeface="Darker Grotesque" pitchFamily="34" charset="-120"/>
              </a:rPr>
              <a:t>In 2025, the Ride Hailing industry is at a breaking point - with citywide driver strikes affecting Uber and Bolt, and confidence in trust and safety at an all time low. Here are the core issues for both drivers and riders.</a:t>
            </a:r>
            <a:endParaRPr lang="en-US" sz="1315" dirty="0"/>
          </a:p>
        </p:txBody>
      </p:sp>
      <p:sp>
        <p:nvSpPr>
          <p:cNvPr id="29" name="Text 27"/>
          <p:cNvSpPr/>
          <p:nvPr/>
        </p:nvSpPr>
        <p:spPr>
          <a:xfrm>
            <a:off x="1209675" y="1357313"/>
            <a:ext cx="3005138" cy="161925"/>
          </a:xfrm>
          <a:prstGeom prst="rect">
            <a:avLst/>
          </a:prstGeom>
          <a:noFill/>
          <a:ln/>
        </p:spPr>
        <p:txBody>
          <a:bodyPr wrap="square" rtlCol="0" anchor="ctr"/>
          <a:lstStyle/>
          <a:p>
            <a:pPr algn="ctr" indent="0" marL="0">
              <a:lnSpc>
                <a:spcPts val="3300"/>
              </a:lnSpc>
              <a:buNone/>
            </a:pPr>
            <a:r>
              <a:rPr lang="en-US" sz="2250" b="1" spc="-45" kern="0" dirty="0">
                <a:solidFill>
                  <a:srgbClr val="000000">
                    <a:alpha val="99000"/>
                  </a:srgbClr>
                </a:solidFill>
                <a:latin typeface="Darker Grotesque" pitchFamily="34" charset="0"/>
                <a:ea typeface="Darker Grotesque" pitchFamily="34" charset="-122"/>
                <a:cs typeface="Darker Grotesque" pitchFamily="34" charset="-120"/>
              </a:rPr>
              <a:t>Riders</a:t>
            </a:r>
            <a:endParaRPr lang="en-US" sz="2250" dirty="0"/>
          </a:p>
        </p:txBody>
      </p:sp>
      <p:sp>
        <p:nvSpPr>
          <p:cNvPr id="30" name="Text 28"/>
          <p:cNvSpPr/>
          <p:nvPr/>
        </p:nvSpPr>
        <p:spPr>
          <a:xfrm>
            <a:off x="5538788" y="1357313"/>
            <a:ext cx="3005138" cy="161925"/>
          </a:xfrm>
          <a:prstGeom prst="rect">
            <a:avLst/>
          </a:prstGeom>
          <a:noFill/>
          <a:ln/>
        </p:spPr>
        <p:txBody>
          <a:bodyPr wrap="square" rtlCol="0" anchor="ctr"/>
          <a:lstStyle/>
          <a:p>
            <a:pPr algn="ctr" indent="0" marL="0">
              <a:lnSpc>
                <a:spcPts val="3300"/>
              </a:lnSpc>
              <a:buNone/>
            </a:pPr>
            <a:r>
              <a:rPr lang="en-US" sz="2250" b="1" spc="-45" kern="0" dirty="0">
                <a:solidFill>
                  <a:srgbClr val="000000">
                    <a:alpha val="99000"/>
                  </a:srgbClr>
                </a:solidFill>
                <a:latin typeface="Darker Grotesque" pitchFamily="34" charset="0"/>
                <a:ea typeface="Darker Grotesque" pitchFamily="34" charset="-122"/>
                <a:cs typeface="Darker Grotesque" pitchFamily="34" charset="-120"/>
              </a:rPr>
              <a:t>Drivers</a:t>
            </a:r>
            <a:endParaRPr lang="en-US" sz="2250" dirty="0"/>
          </a:p>
        </p:txBody>
      </p:sp>
      <p:sp>
        <p:nvSpPr>
          <p:cNvPr id="31" name="Text 29"/>
          <p:cNvSpPr/>
          <p:nvPr/>
        </p:nvSpPr>
        <p:spPr>
          <a:xfrm>
            <a:off x="2716299" y="3360170"/>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E82424">
                    <a:alpha val="99000"/>
                  </a:srgbClr>
                </a:solidFill>
                <a:latin typeface="Darker Grotesque" pitchFamily="34" charset="0"/>
                <a:ea typeface="Darker Grotesque" pitchFamily="34" charset="-122"/>
                <a:cs typeface="Darker Grotesque" pitchFamily="34" charset="-120"/>
              </a:rPr>
              <a:t>Connectivity gaps</a:t>
            </a:r>
            <a:endParaRPr lang="en-US" sz="1666" dirty="0"/>
          </a:p>
        </p:txBody>
      </p:sp>
      <p:sp>
        <p:nvSpPr>
          <p:cNvPr id="32" name="Text 30"/>
          <p:cNvSpPr/>
          <p:nvPr/>
        </p:nvSpPr>
        <p:spPr>
          <a:xfrm>
            <a:off x="2716299" y="3648075"/>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Existing ride-hailing apps fail in low or no internet signal areas, leaving passengers stranded.</a:t>
            </a:r>
            <a:endParaRPr lang="en-US" sz="110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name="Slide 8">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6885729" y="1709738"/>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3" name="Text 1"/>
          <p:cNvSpPr/>
          <p:nvPr/>
        </p:nvSpPr>
        <p:spPr>
          <a:xfrm>
            <a:off x="6885729" y="3204586"/>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4" name="Text 2"/>
          <p:cNvSpPr/>
          <p:nvPr/>
        </p:nvSpPr>
        <p:spPr>
          <a:xfrm>
            <a:off x="4855052" y="3184109"/>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5" name="Text 3"/>
          <p:cNvSpPr/>
          <p:nvPr/>
        </p:nvSpPr>
        <p:spPr>
          <a:xfrm>
            <a:off x="4855052" y="1709738"/>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6" name="Text 4"/>
          <p:cNvSpPr/>
          <p:nvPr/>
        </p:nvSpPr>
        <p:spPr>
          <a:xfrm>
            <a:off x="2559309" y="1709738"/>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7" name="Text 5"/>
          <p:cNvSpPr/>
          <p:nvPr/>
        </p:nvSpPr>
        <p:spPr>
          <a:xfrm>
            <a:off x="528638" y="1709738"/>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8" name="Text 6"/>
          <p:cNvSpPr/>
          <p:nvPr/>
        </p:nvSpPr>
        <p:spPr>
          <a:xfrm>
            <a:off x="2559309" y="3204586"/>
            <a:ext cx="1959001" cy="1307138"/>
          </a:xfrm>
          <a:prstGeom prst="roundRect">
            <a:avLst>
              <a:gd name="adj" fmla="val 27982"/>
            </a:avLst>
          </a:prstGeom>
          <a:solidFill>
            <a:srgbClr val="FFFFFF"/>
          </a:solidFill>
          <a:ln w="12700">
            <a:solidFill>
              <a:srgbClr val="000000"/>
            </a:solidFill>
          </a:ln>
        </p:spPr>
        <p:txBody>
          <a:bodyPr wrap="square" rtlCol="0" anchor="ctr"/>
          <a:lstStyle/>
          <a:p>
            <a:pPr indent="0" marL="0">
              <a:buNone/>
            </a:pPr>
            <a:endParaRPr lang="en-US" dirty="0"/>
          </a:p>
        </p:txBody>
      </p:sp>
      <p:sp>
        <p:nvSpPr>
          <p:cNvPr id="9" name="Text 7"/>
          <p:cNvSpPr/>
          <p:nvPr/>
        </p:nvSpPr>
        <p:spPr>
          <a:xfrm>
            <a:off x="528638" y="3184109"/>
            <a:ext cx="1959001" cy="1351506"/>
          </a:xfrm>
          <a:prstGeom prst="roundRect">
            <a:avLst>
              <a:gd name="adj" fmla="val 27063"/>
            </a:avLst>
          </a:prstGeom>
          <a:solidFill>
            <a:srgbClr val="FFFFFF"/>
          </a:solidFill>
          <a:ln w="12700">
            <a:solidFill>
              <a:srgbClr val="000000"/>
            </a:solidFill>
          </a:ln>
        </p:spPr>
        <p:txBody>
          <a:bodyPr wrap="square" rtlCol="0" anchor="ctr"/>
          <a:lstStyle/>
          <a:p>
            <a:pPr indent="0" marL="0">
              <a:buNone/>
            </a:pPr>
            <a:endParaRPr lang="en-US" dirty="0"/>
          </a:p>
        </p:txBody>
      </p:sp>
      <p:sp>
        <p:nvSpPr>
          <p:cNvPr id="10" name="Text 8"/>
          <p:cNvSpPr/>
          <p:nvPr/>
        </p:nvSpPr>
        <p:spPr>
          <a:xfrm>
            <a:off x="476250" y="119063"/>
            <a:ext cx="8405813" cy="1076325"/>
          </a:xfrm>
          <a:prstGeom prst="roundRect">
            <a:avLst>
              <a:gd name="adj" fmla="val 33982"/>
            </a:avLst>
          </a:prstGeom>
          <a:solidFill>
            <a:srgbClr val="000000"/>
          </a:solidFill>
          <a:ln/>
        </p:spPr>
        <p:txBody>
          <a:bodyPr wrap="square" rtlCol="0" anchor="ctr"/>
          <a:lstStyle/>
          <a:p>
            <a:pPr indent="0" marL="0">
              <a:buNone/>
            </a:pPr>
            <a:endParaRPr lang="en-US" dirty="0"/>
          </a:p>
        </p:txBody>
      </p:sp>
      <p:sp>
        <p:nvSpPr>
          <p:cNvPr id="11" name="Shape 9"/>
          <p:cNvSpPr/>
          <p:nvPr/>
        </p:nvSpPr>
        <p:spPr>
          <a:xfrm rot="5396914">
            <a:off x="3350418" y="3146810"/>
            <a:ext cx="2626497" cy="0"/>
          </a:xfrm>
          <a:prstGeom prst="line">
            <a:avLst/>
          </a:prstGeom>
          <a:noFill/>
          <a:ln w="12700">
            <a:solidFill>
              <a:srgbClr val="000000"/>
            </a:solidFill>
            <a:prstDash val="solid"/>
          </a:ln>
        </p:spPr>
      </p:sp>
      <p:sp>
        <p:nvSpPr>
          <p:cNvPr id="12" name="Shape 10"/>
          <p:cNvSpPr/>
          <p:nvPr/>
        </p:nvSpPr>
        <p:spPr>
          <a:xfrm rot="10800000">
            <a:off x="561975" y="1609725"/>
            <a:ext cx="8115300" cy="0"/>
          </a:xfrm>
          <a:prstGeom prst="line">
            <a:avLst/>
          </a:prstGeom>
          <a:noFill/>
          <a:ln w="12700">
            <a:solidFill>
              <a:srgbClr val="000000"/>
            </a:solidFill>
            <a:prstDash val="solid"/>
          </a:ln>
        </p:spPr>
      </p:sp>
      <p:sp>
        <p:nvSpPr>
          <p:cNvPr id="13" name="Text 11"/>
          <p:cNvSpPr/>
          <p:nvPr/>
        </p:nvSpPr>
        <p:spPr>
          <a:xfrm>
            <a:off x="7042724" y="3344514"/>
            <a:ext cx="2846226" cy="109538"/>
          </a:xfrm>
          <a:prstGeom prst="rect">
            <a:avLst/>
          </a:prstGeom>
          <a:noFill/>
          <a:ln/>
        </p:spPr>
        <p:txBody>
          <a:bodyPr wrap="square" rtlCol="0" anchor="ctr"/>
          <a:lstStyle/>
          <a:p>
            <a:pPr algn="l" indent="0" marL="0">
              <a:lnSpc>
                <a:spcPts val="2365"/>
              </a:lnSpc>
              <a:buNone/>
            </a:pPr>
            <a:r>
              <a:rPr lang="en-US" sz="1516" b="1" spc="-30" kern="0" dirty="0">
                <a:solidFill>
                  <a:srgbClr val="22E88F">
                    <a:alpha val="99000"/>
                  </a:srgbClr>
                </a:solidFill>
                <a:latin typeface="Darker Grotesque" pitchFamily="34" charset="0"/>
                <a:ea typeface="Darker Grotesque" pitchFamily="34" charset="-122"/>
                <a:cs typeface="Darker Grotesque" pitchFamily="34" charset="-120"/>
              </a:rPr>
              <a:t>Offline job management</a:t>
            </a:r>
            <a:endParaRPr lang="en-US" sz="1516" dirty="0"/>
          </a:p>
        </p:txBody>
      </p:sp>
      <p:sp>
        <p:nvSpPr>
          <p:cNvPr id="14" name="Text 12"/>
          <p:cNvSpPr/>
          <p:nvPr/>
        </p:nvSpPr>
        <p:spPr>
          <a:xfrm>
            <a:off x="7042724" y="188379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Steady demand</a:t>
            </a:r>
            <a:endParaRPr lang="en-US" sz="1666" dirty="0"/>
          </a:p>
        </p:txBody>
      </p:sp>
      <p:sp>
        <p:nvSpPr>
          <p:cNvPr id="15" name="Text 13"/>
          <p:cNvSpPr/>
          <p:nvPr/>
        </p:nvSpPr>
        <p:spPr>
          <a:xfrm>
            <a:off x="7042714" y="2157413"/>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Direct partnerships with hotels, airports, and event organizers secure consistent ride requests.</a:t>
            </a:r>
            <a:endParaRPr lang="en-US" sz="1106" dirty="0"/>
          </a:p>
        </p:txBody>
      </p:sp>
      <p:sp>
        <p:nvSpPr>
          <p:cNvPr id="16" name="Text 14"/>
          <p:cNvSpPr/>
          <p:nvPr/>
        </p:nvSpPr>
        <p:spPr>
          <a:xfrm>
            <a:off x="7042714" y="3631200"/>
            <a:ext cx="2201189" cy="814388"/>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Ability to accept and complete rides without continuous internet connectivity ensures work continuity in low-signal zones.</a:t>
            </a:r>
            <a:endParaRPr lang="en-US" sz="1106" dirty="0"/>
          </a:p>
        </p:txBody>
      </p:sp>
      <p:sp>
        <p:nvSpPr>
          <p:cNvPr id="17" name="Text 15"/>
          <p:cNvSpPr/>
          <p:nvPr/>
        </p:nvSpPr>
        <p:spPr>
          <a:xfrm>
            <a:off x="4964264" y="3343275"/>
            <a:ext cx="2009775"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Ownership model</a:t>
            </a:r>
            <a:endParaRPr lang="en-US" sz="1666" dirty="0"/>
          </a:p>
        </p:txBody>
      </p:sp>
      <p:sp>
        <p:nvSpPr>
          <p:cNvPr id="18" name="Text 16"/>
          <p:cNvSpPr/>
          <p:nvPr/>
        </p:nvSpPr>
        <p:spPr>
          <a:xfrm>
            <a:off x="4964264" y="188379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Fair earnings</a:t>
            </a:r>
            <a:endParaRPr lang="en-US" sz="1666" dirty="0"/>
          </a:p>
        </p:txBody>
      </p:sp>
      <p:sp>
        <p:nvSpPr>
          <p:cNvPr id="19" name="Text 17"/>
          <p:cNvSpPr/>
          <p:nvPr/>
        </p:nvSpPr>
        <p:spPr>
          <a:xfrm>
            <a:off x="4964264" y="3388884"/>
            <a:ext cx="2201189" cy="1071563"/>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Drivers and community-owned fleets share in platform growth, building loyal customer bases and benefiting long-term.</a:t>
            </a:r>
            <a:endParaRPr lang="en-US" sz="1106" dirty="0"/>
          </a:p>
        </p:txBody>
      </p:sp>
      <p:sp>
        <p:nvSpPr>
          <p:cNvPr id="20" name="Text 18"/>
          <p:cNvSpPr/>
          <p:nvPr/>
        </p:nvSpPr>
        <p:spPr>
          <a:xfrm>
            <a:off x="4964264" y="2166938"/>
            <a:ext cx="2201189" cy="571500"/>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Lower platform rates improve take-home pay amid rising costs.</a:t>
            </a:r>
            <a:endParaRPr lang="en-US" sz="1106" dirty="0"/>
          </a:p>
        </p:txBody>
      </p:sp>
      <p:sp>
        <p:nvSpPr>
          <p:cNvPr id="21" name="Text 19"/>
          <p:cNvSpPr/>
          <p:nvPr/>
        </p:nvSpPr>
        <p:spPr>
          <a:xfrm>
            <a:off x="2716299" y="3344515"/>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Offline-capable</a:t>
            </a:r>
            <a:endParaRPr lang="en-US" sz="1666" dirty="0"/>
          </a:p>
        </p:txBody>
      </p:sp>
      <p:sp>
        <p:nvSpPr>
          <p:cNvPr id="22" name="Text 20"/>
          <p:cNvSpPr/>
          <p:nvPr/>
        </p:nvSpPr>
        <p:spPr>
          <a:xfrm>
            <a:off x="2716299" y="1883795"/>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Choice &amp; comfort</a:t>
            </a:r>
            <a:endParaRPr lang="en-US" sz="1666" dirty="0"/>
          </a:p>
        </p:txBody>
      </p:sp>
      <p:sp>
        <p:nvSpPr>
          <p:cNvPr id="23" name="Text 21"/>
          <p:cNvSpPr/>
          <p:nvPr/>
        </p:nvSpPr>
        <p:spPr>
          <a:xfrm>
            <a:off x="2716299" y="2171700"/>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Ability to select preferred drivers and vehicles tailored to trip needs.</a:t>
            </a:r>
            <a:endParaRPr lang="en-US" sz="1106" dirty="0"/>
          </a:p>
        </p:txBody>
      </p:sp>
      <p:sp>
        <p:nvSpPr>
          <p:cNvPr id="24" name="Text 22"/>
          <p:cNvSpPr/>
          <p:nvPr/>
        </p:nvSpPr>
        <p:spPr>
          <a:xfrm>
            <a:off x="2716299" y="3671888"/>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Works seamlessly in low or no internet areas, automatically reconnecting when signal returns.</a:t>
            </a:r>
            <a:endParaRPr lang="en-US" sz="1106" dirty="0"/>
          </a:p>
        </p:txBody>
      </p:sp>
      <p:sp>
        <p:nvSpPr>
          <p:cNvPr id="25" name="Text 23"/>
          <p:cNvSpPr/>
          <p:nvPr/>
        </p:nvSpPr>
        <p:spPr>
          <a:xfrm>
            <a:off x="637849" y="1914525"/>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Enhanced safety</a:t>
            </a:r>
            <a:endParaRPr lang="en-US" sz="1666" dirty="0"/>
          </a:p>
        </p:txBody>
      </p:sp>
      <p:sp>
        <p:nvSpPr>
          <p:cNvPr id="26" name="Text 24"/>
          <p:cNvSpPr/>
          <p:nvPr/>
        </p:nvSpPr>
        <p:spPr>
          <a:xfrm>
            <a:off x="637849" y="2171700"/>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Verified drivers, transparent profiles, and real-time trip monitoring ensure trust.</a:t>
            </a:r>
            <a:endParaRPr lang="en-US" sz="1106" dirty="0"/>
          </a:p>
        </p:txBody>
      </p:sp>
      <p:sp>
        <p:nvSpPr>
          <p:cNvPr id="27" name="Text 25"/>
          <p:cNvSpPr/>
          <p:nvPr/>
        </p:nvSpPr>
        <p:spPr>
          <a:xfrm>
            <a:off x="652463" y="285750"/>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Timo’s Solution:</a:t>
            </a:r>
            <a:endParaRPr lang="en-US" sz="2925" dirty="0"/>
          </a:p>
        </p:txBody>
      </p:sp>
      <p:sp>
        <p:nvSpPr>
          <p:cNvPr id="28" name="Text 26"/>
          <p:cNvSpPr/>
          <p:nvPr/>
        </p:nvSpPr>
        <p:spPr>
          <a:xfrm>
            <a:off x="652463" y="657225"/>
            <a:ext cx="8486775" cy="95250"/>
          </a:xfrm>
          <a:prstGeom prst="rect">
            <a:avLst/>
          </a:prstGeom>
          <a:noFill/>
          <a:ln/>
        </p:spPr>
        <p:txBody>
          <a:bodyPr wrap="square" rtlCol="0" anchor="ctr"/>
          <a:lstStyle/>
          <a:p>
            <a:pPr algn="l" indent="0" marL="0">
              <a:lnSpc>
                <a:spcPts val="1264"/>
              </a:lnSpc>
              <a:buNone/>
            </a:pPr>
            <a:r>
              <a:rPr lang="en-US" sz="1315" dirty="0">
                <a:solidFill>
                  <a:srgbClr val="FFFFFF">
                    <a:alpha val="99000"/>
                  </a:srgbClr>
                </a:solidFill>
                <a:latin typeface="Darker Grotesque" pitchFamily="34" charset="0"/>
                <a:ea typeface="Darker Grotesque" pitchFamily="34" charset="-122"/>
                <a:cs typeface="Darker Grotesque" pitchFamily="34" charset="-120"/>
              </a:rPr>
              <a:t>We have a build that tackles each of these issues for both rides and drives-  combining business insight and technical innovation. </a:t>
            </a:r>
            <a:endParaRPr lang="en-US" sz="1315" dirty="0"/>
          </a:p>
        </p:txBody>
      </p:sp>
      <p:sp>
        <p:nvSpPr>
          <p:cNvPr id="29" name="Text 27"/>
          <p:cNvSpPr/>
          <p:nvPr/>
        </p:nvSpPr>
        <p:spPr>
          <a:xfrm>
            <a:off x="1209675" y="1357313"/>
            <a:ext cx="3005138" cy="161925"/>
          </a:xfrm>
          <a:prstGeom prst="rect">
            <a:avLst/>
          </a:prstGeom>
          <a:noFill/>
          <a:ln/>
        </p:spPr>
        <p:txBody>
          <a:bodyPr wrap="square" rtlCol="0" anchor="ctr"/>
          <a:lstStyle/>
          <a:p>
            <a:pPr algn="ctr" indent="0" marL="0">
              <a:lnSpc>
                <a:spcPts val="3300"/>
              </a:lnSpc>
              <a:buNone/>
            </a:pPr>
            <a:r>
              <a:rPr lang="en-US" sz="2250" b="1" spc="-45" kern="0" dirty="0">
                <a:solidFill>
                  <a:srgbClr val="000000">
                    <a:alpha val="99000"/>
                  </a:srgbClr>
                </a:solidFill>
                <a:latin typeface="Darker Grotesque" pitchFamily="34" charset="0"/>
                <a:ea typeface="Darker Grotesque" pitchFamily="34" charset="-122"/>
                <a:cs typeface="Darker Grotesque" pitchFamily="34" charset="-120"/>
              </a:rPr>
              <a:t>Riders</a:t>
            </a:r>
            <a:endParaRPr lang="en-US" sz="2250" dirty="0"/>
          </a:p>
        </p:txBody>
      </p:sp>
      <p:sp>
        <p:nvSpPr>
          <p:cNvPr id="30" name="Text 28"/>
          <p:cNvSpPr/>
          <p:nvPr/>
        </p:nvSpPr>
        <p:spPr>
          <a:xfrm>
            <a:off x="5538788" y="1357313"/>
            <a:ext cx="3005138" cy="161925"/>
          </a:xfrm>
          <a:prstGeom prst="rect">
            <a:avLst/>
          </a:prstGeom>
          <a:noFill/>
          <a:ln/>
        </p:spPr>
        <p:txBody>
          <a:bodyPr wrap="square" rtlCol="0" anchor="ctr"/>
          <a:lstStyle/>
          <a:p>
            <a:pPr algn="ctr" indent="0" marL="0">
              <a:lnSpc>
                <a:spcPts val="3300"/>
              </a:lnSpc>
              <a:buNone/>
            </a:pPr>
            <a:r>
              <a:rPr lang="en-US" sz="2250" b="1" spc="-45" kern="0" dirty="0">
                <a:solidFill>
                  <a:srgbClr val="000000">
                    <a:alpha val="99000"/>
                  </a:srgbClr>
                </a:solidFill>
                <a:latin typeface="Darker Grotesque" pitchFamily="34" charset="0"/>
                <a:ea typeface="Darker Grotesque" pitchFamily="34" charset="-122"/>
                <a:cs typeface="Darker Grotesque" pitchFamily="34" charset="-120"/>
              </a:rPr>
              <a:t>Drivers</a:t>
            </a:r>
            <a:endParaRPr lang="en-US" sz="2250" dirty="0"/>
          </a:p>
        </p:txBody>
      </p:sp>
      <p:sp>
        <p:nvSpPr>
          <p:cNvPr id="31" name="Text 29"/>
          <p:cNvSpPr/>
          <p:nvPr/>
        </p:nvSpPr>
        <p:spPr>
          <a:xfrm>
            <a:off x="637849" y="3331594"/>
            <a:ext cx="2846226" cy="119063"/>
          </a:xfrm>
          <a:prstGeom prst="rect">
            <a:avLst/>
          </a:prstGeom>
          <a:noFill/>
          <a:ln/>
        </p:spPr>
        <p:txBody>
          <a:bodyPr wrap="square" rtlCol="0" anchor="ctr"/>
          <a:lstStyle/>
          <a:p>
            <a:pPr algn="l" indent="0" marL="0">
              <a:lnSpc>
                <a:spcPts val="2365"/>
              </a:lnSpc>
              <a:buNone/>
            </a:pPr>
            <a:r>
              <a:rPr lang="en-US" sz="1666" b="1" spc="-33" kern="0" dirty="0">
                <a:solidFill>
                  <a:srgbClr val="22E88F">
                    <a:alpha val="99000"/>
                  </a:srgbClr>
                </a:solidFill>
                <a:latin typeface="Darker Grotesque" pitchFamily="34" charset="0"/>
                <a:ea typeface="Darker Grotesque" pitchFamily="34" charset="-122"/>
                <a:cs typeface="Darker Grotesque" pitchFamily="34" charset="-120"/>
              </a:rPr>
              <a:t>Reliable scheduling</a:t>
            </a:r>
            <a:endParaRPr lang="en-US" sz="1666" dirty="0"/>
          </a:p>
        </p:txBody>
      </p:sp>
      <p:sp>
        <p:nvSpPr>
          <p:cNvPr id="32" name="Text 30"/>
          <p:cNvSpPr/>
          <p:nvPr/>
        </p:nvSpPr>
        <p:spPr>
          <a:xfrm>
            <a:off x="637849" y="3671888"/>
            <a:ext cx="2201189" cy="695325"/>
          </a:xfrm>
          <a:prstGeom prst="rect">
            <a:avLst/>
          </a:prstGeom>
          <a:noFill/>
          <a:ln/>
        </p:spPr>
        <p:txBody>
          <a:bodyPr wrap="square" rtlCol="0" anchor="ctr"/>
          <a:lstStyle/>
          <a:p>
            <a:pPr algn="l" indent="0" marL="0">
              <a:lnSpc>
                <a:spcPts val="967"/>
              </a:lnSpc>
              <a:buNone/>
            </a:pPr>
            <a:r>
              <a:rPr lang="en-US" sz="1106" dirty="0">
                <a:solidFill>
                  <a:srgbClr val="000000">
                    <a:alpha val="99000"/>
                  </a:srgbClr>
                </a:solidFill>
                <a:latin typeface="Darker Grotesque" pitchFamily="34" charset="0"/>
                <a:ea typeface="Darker Grotesque" pitchFamily="34" charset="-122"/>
                <a:cs typeface="Darker Grotesque" pitchFamily="34" charset="-120"/>
              </a:rPr>
              <a:t>Advance booking with guaranteed on-time arrivals to reduce disruptions.</a:t>
            </a:r>
            <a:endParaRPr lang="en-US" sz="11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1F1F1"/>
        </a:solidFill>
      </p:bgPr>
    </p:bg>
    <p:spTree>
      <p:nvGrpSpPr>
        <p:cNvPr id="1" name=""/>
        <p:cNvGrpSpPr/>
        <p:nvPr/>
      </p:nvGrpSpPr>
      <p:grpSpPr>
        <a:xfrm>
          <a:off x="0" y="0"/>
          <a:ext cx="0" cy="0"/>
          <a:chOff x="0" y="0"/>
          <a:chExt cx="0" cy="0"/>
        </a:xfrm>
      </p:grpSpPr>
      <p:sp>
        <p:nvSpPr>
          <p:cNvPr id="2" name="Text 0"/>
          <p:cNvSpPr/>
          <p:nvPr/>
        </p:nvSpPr>
        <p:spPr>
          <a:xfrm>
            <a:off x="385763" y="142875"/>
            <a:ext cx="8405813" cy="1076325"/>
          </a:xfrm>
          <a:prstGeom prst="roundRect">
            <a:avLst>
              <a:gd name="adj" fmla="val 33982"/>
            </a:avLst>
          </a:prstGeom>
          <a:solidFill>
            <a:srgbClr val="000000"/>
          </a:solidFill>
          <a:ln/>
        </p:spPr>
        <p:txBody>
          <a:bodyPr wrap="square" rtlCol="0" anchor="ctr"/>
          <a:lstStyle/>
          <a:p>
            <a:pPr indent="0" marL="0">
              <a:buNone/>
            </a:pPr>
            <a:endParaRPr lang="en-US" dirty="0"/>
          </a:p>
        </p:txBody>
      </p:sp>
      <p:sp>
        <p:nvSpPr>
          <p:cNvPr id="3" name="Text 1"/>
          <p:cNvSpPr/>
          <p:nvPr/>
        </p:nvSpPr>
        <p:spPr>
          <a:xfrm>
            <a:off x="566738" y="1433513"/>
            <a:ext cx="2509838" cy="3343275"/>
          </a:xfrm>
          <a:prstGeom prst="roundRect">
            <a:avLst>
              <a:gd name="adj" fmla="val 2186"/>
            </a:avLst>
          </a:prstGeom>
          <a:solidFill>
            <a:srgbClr val="D7D7D4">
              <a:alpha val="10000"/>
            </a:srgbClr>
          </a:solidFill>
          <a:ln/>
        </p:spPr>
        <p:txBody>
          <a:bodyPr wrap="square" rtlCol="0" anchor="ctr"/>
          <a:lstStyle/>
          <a:p>
            <a:pPr indent="0" marL="0">
              <a:buNone/>
            </a:pPr>
            <a:endParaRPr lang="en-US" dirty="0"/>
          </a:p>
        </p:txBody>
      </p:sp>
      <p:sp>
        <p:nvSpPr>
          <p:cNvPr id="4" name="Text 2"/>
          <p:cNvSpPr/>
          <p:nvPr/>
        </p:nvSpPr>
        <p:spPr>
          <a:xfrm>
            <a:off x="3243263" y="1433513"/>
            <a:ext cx="2509838" cy="3343275"/>
          </a:xfrm>
          <a:prstGeom prst="roundRect">
            <a:avLst>
              <a:gd name="adj" fmla="val 2186"/>
            </a:avLst>
          </a:prstGeom>
          <a:solidFill>
            <a:srgbClr val="D7D7D4">
              <a:alpha val="10000"/>
            </a:srgbClr>
          </a:solidFill>
          <a:ln/>
        </p:spPr>
        <p:txBody>
          <a:bodyPr wrap="square" rtlCol="0" anchor="ctr"/>
          <a:lstStyle/>
          <a:p>
            <a:pPr indent="0" marL="0">
              <a:buNone/>
            </a:pPr>
            <a:endParaRPr lang="en-US" dirty="0"/>
          </a:p>
        </p:txBody>
      </p:sp>
      <p:sp>
        <p:nvSpPr>
          <p:cNvPr id="5" name="Text 3"/>
          <p:cNvSpPr/>
          <p:nvPr/>
        </p:nvSpPr>
        <p:spPr>
          <a:xfrm>
            <a:off x="6081713" y="1433513"/>
            <a:ext cx="2509838" cy="3343275"/>
          </a:xfrm>
          <a:prstGeom prst="roundRect">
            <a:avLst>
              <a:gd name="adj" fmla="val 2186"/>
            </a:avLst>
          </a:prstGeom>
          <a:solidFill>
            <a:srgbClr val="D7D7D4">
              <a:alpha val="10000"/>
            </a:srgbClr>
          </a:solidFill>
          <a:ln/>
        </p:spPr>
        <p:txBody>
          <a:bodyPr wrap="square" rtlCol="0" anchor="ctr"/>
          <a:lstStyle/>
          <a:p>
            <a:pPr indent="0" marL="0">
              <a:buNone/>
            </a:pPr>
            <a:endParaRPr lang="en-US" dirty="0"/>
          </a:p>
        </p:txBody>
      </p:sp>
      <p:sp>
        <p:nvSpPr>
          <p:cNvPr id="6" name="Text 4"/>
          <p:cNvSpPr/>
          <p:nvPr/>
        </p:nvSpPr>
        <p:spPr>
          <a:xfrm>
            <a:off x="3348038" y="1585913"/>
            <a:ext cx="2300288" cy="1119188"/>
          </a:xfrm>
          <a:prstGeom prst="roundRect">
            <a:avLst>
              <a:gd name="adj" fmla="val 32681"/>
            </a:avLst>
          </a:prstGeom>
          <a:solidFill>
            <a:srgbClr val="22E88F">
              <a:alpha val="10000"/>
            </a:srgbClr>
          </a:solidFill>
          <a:ln/>
        </p:spPr>
        <p:txBody>
          <a:bodyPr wrap="square" rtlCol="0" anchor="ctr"/>
          <a:lstStyle/>
          <a:p>
            <a:pPr indent="0" marL="0">
              <a:buNone/>
            </a:pPr>
            <a:endParaRPr lang="en-US" dirty="0"/>
          </a:p>
        </p:txBody>
      </p:sp>
      <p:pic>
        <p:nvPicPr>
          <p:cNvPr id="7" name="Image 0" descr="preencoded.png">    </p:cNvPr>
          <p:cNvPicPr>
            <a:picLocks noChangeAspect="1"/>
          </p:cNvPicPr>
          <p:nvPr/>
        </p:nvPicPr>
        <p:blipFill>
          <a:blip r:embed="rId1"/>
          <a:stretch>
            <a:fillRect/>
          </a:stretch>
        </p:blipFill>
        <p:spPr>
          <a:xfrm>
            <a:off x="1114425" y="1509713"/>
            <a:ext cx="2062163" cy="2938463"/>
          </a:xfrm>
          <a:prstGeom prst="rect">
            <a:avLst/>
          </a:prstGeom>
        </p:spPr>
      </p:pic>
      <p:pic>
        <p:nvPicPr>
          <p:cNvPr id="8" name="Image 1" descr="preencoded.png">    </p:cNvPr>
          <p:cNvPicPr>
            <a:picLocks noChangeAspect="1"/>
          </p:cNvPicPr>
          <p:nvPr/>
        </p:nvPicPr>
        <p:blipFill>
          <a:blip r:embed="rId2"/>
          <a:stretch>
            <a:fillRect/>
          </a:stretch>
        </p:blipFill>
        <p:spPr>
          <a:xfrm>
            <a:off x="2833688" y="1357313"/>
            <a:ext cx="4619327" cy="3446165"/>
          </a:xfrm>
          <a:prstGeom prst="rect">
            <a:avLst/>
          </a:prstGeom>
        </p:spPr>
      </p:pic>
      <p:pic>
        <p:nvPicPr>
          <p:cNvPr id="9" name="Image 2" descr="preencoded.png">    </p:cNvPr>
          <p:cNvPicPr>
            <a:picLocks noChangeAspect="1"/>
          </p:cNvPicPr>
          <p:nvPr/>
        </p:nvPicPr>
        <p:blipFill>
          <a:blip r:embed="rId3"/>
          <a:stretch>
            <a:fillRect/>
          </a:stretch>
        </p:blipFill>
        <p:spPr>
          <a:xfrm>
            <a:off x="6732082" y="1452563"/>
            <a:ext cx="2252021" cy="3019425"/>
          </a:xfrm>
          <a:prstGeom prst="rect">
            <a:avLst/>
          </a:prstGeom>
        </p:spPr>
      </p:pic>
      <p:sp>
        <p:nvSpPr>
          <p:cNvPr id="10" name="Text 5"/>
          <p:cNvSpPr/>
          <p:nvPr/>
        </p:nvSpPr>
        <p:spPr>
          <a:xfrm>
            <a:off x="3443288" y="4048125"/>
            <a:ext cx="3790950" cy="166688"/>
          </a:xfrm>
          <a:prstGeom prst="rect">
            <a:avLst/>
          </a:prstGeom>
          <a:noFill/>
          <a:ln/>
        </p:spPr>
        <p:txBody>
          <a:bodyPr wrap="square" rtlCol="0" anchor="ctr"/>
          <a:lstStyle/>
          <a:p>
            <a:pPr algn="l"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Choose your vehicle</a:t>
            </a:r>
            <a:endParaRPr lang="en-US" sz="2325" dirty="0"/>
          </a:p>
        </p:txBody>
      </p:sp>
      <p:sp>
        <p:nvSpPr>
          <p:cNvPr id="11" name="Text 6"/>
          <p:cNvSpPr/>
          <p:nvPr/>
        </p:nvSpPr>
        <p:spPr>
          <a:xfrm>
            <a:off x="5810250" y="4048125"/>
            <a:ext cx="3790950" cy="166688"/>
          </a:xfrm>
          <a:prstGeom prst="rect">
            <a:avLst/>
          </a:prstGeom>
          <a:noFill/>
          <a:ln/>
        </p:spPr>
        <p:txBody>
          <a:bodyPr wrap="square" rtlCol="0" anchor="ctr"/>
          <a:lstStyle/>
          <a:p>
            <a:pPr algn="ctr"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View your driver</a:t>
            </a:r>
            <a:endParaRPr lang="en-US" sz="2325" dirty="0"/>
          </a:p>
        </p:txBody>
      </p:sp>
      <p:sp>
        <p:nvSpPr>
          <p:cNvPr id="12" name="Text 7"/>
          <p:cNvSpPr/>
          <p:nvPr/>
        </p:nvSpPr>
        <p:spPr>
          <a:xfrm>
            <a:off x="804863" y="4048125"/>
            <a:ext cx="3790950" cy="166688"/>
          </a:xfrm>
          <a:prstGeom prst="rect">
            <a:avLst/>
          </a:prstGeom>
          <a:noFill/>
          <a:ln/>
        </p:spPr>
        <p:txBody>
          <a:bodyPr wrap="square" rtlCol="0" anchor="ctr"/>
          <a:lstStyle/>
          <a:p>
            <a:pPr algn="l" indent="0" marL="0">
              <a:lnSpc>
                <a:spcPts val="3300"/>
              </a:lnSpc>
              <a:buNone/>
            </a:pPr>
            <a:r>
              <a:rPr lang="en-US" sz="2325" b="1" spc="-46" kern="0" dirty="0">
                <a:solidFill>
                  <a:srgbClr val="000000">
                    <a:alpha val="99000"/>
                  </a:srgbClr>
                </a:solidFill>
                <a:latin typeface="Darker Grotesque" pitchFamily="34" charset="0"/>
                <a:ea typeface="Darker Grotesque" pitchFamily="34" charset="-122"/>
                <a:cs typeface="Darker Grotesque" pitchFamily="34" charset="-120"/>
              </a:rPr>
              <a:t>Schedule your ride</a:t>
            </a:r>
            <a:endParaRPr lang="en-US" sz="2325" dirty="0"/>
          </a:p>
        </p:txBody>
      </p:sp>
      <p:sp>
        <p:nvSpPr>
          <p:cNvPr id="13" name="Text 8"/>
          <p:cNvSpPr/>
          <p:nvPr/>
        </p:nvSpPr>
        <p:spPr>
          <a:xfrm>
            <a:off x="561975" y="309563"/>
            <a:ext cx="7053263" cy="209550"/>
          </a:xfrm>
          <a:prstGeom prst="rect">
            <a:avLst/>
          </a:prstGeom>
          <a:noFill/>
          <a:ln/>
        </p:spPr>
        <p:txBody>
          <a:bodyPr wrap="square" rtlCol="0" anchor="ctr"/>
          <a:lstStyle/>
          <a:p>
            <a:pPr algn="l" indent="0" marL="0">
              <a:lnSpc>
                <a:spcPts val="3300"/>
              </a:lnSpc>
              <a:buNone/>
            </a:pPr>
            <a:r>
              <a:rPr lang="en-US" sz="2925" b="1" spc="-59" kern="0" dirty="0">
                <a:solidFill>
                  <a:srgbClr val="FFFFFF">
                    <a:alpha val="99000"/>
                  </a:srgbClr>
                </a:solidFill>
                <a:latin typeface="Darker Grotesque" pitchFamily="34" charset="0"/>
                <a:ea typeface="Darker Grotesque" pitchFamily="34" charset="-122"/>
                <a:cs typeface="Darker Grotesque" pitchFamily="34" charset="-120"/>
              </a:rPr>
              <a:t>Product: Full choice + customisability</a:t>
            </a:r>
            <a:endParaRPr lang="en-US" sz="2925" dirty="0"/>
          </a:p>
        </p:txBody>
      </p:sp>
      <p:sp>
        <p:nvSpPr>
          <p:cNvPr id="14" name="Text 9"/>
          <p:cNvSpPr/>
          <p:nvPr/>
        </p:nvSpPr>
        <p:spPr>
          <a:xfrm>
            <a:off x="-2619375" y="-1281112"/>
            <a:ext cx="4795838" cy="1052513"/>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Timo embeds seamlessly into partner platforms and provides revenue sharing options for fast adoption</a:t>
            </a:r>
            <a:endParaRPr lang="en-US" sz="1053" dirty="0"/>
          </a:p>
        </p:txBody>
      </p:sp>
      <p:sp>
        <p:nvSpPr>
          <p:cNvPr id="15" name="Text 10"/>
          <p:cNvSpPr/>
          <p:nvPr/>
        </p:nvSpPr>
        <p:spPr>
          <a:xfrm>
            <a:off x="561975" y="681038"/>
            <a:ext cx="8486775" cy="404813"/>
          </a:xfrm>
          <a:prstGeom prst="rect">
            <a:avLst/>
          </a:prstGeom>
          <a:noFill/>
          <a:ln/>
        </p:spPr>
        <p:txBody>
          <a:bodyPr wrap="square" rtlCol="0" anchor="ctr"/>
          <a:lstStyle/>
          <a:p>
            <a:pPr algn="l" indent="0" marL="0">
              <a:lnSpc>
                <a:spcPts val="1264"/>
              </a:lnSpc>
              <a:buNone/>
            </a:pPr>
            <a:r>
              <a:rPr lang="en-US" sz="1203" dirty="0">
                <a:solidFill>
                  <a:srgbClr val="FFFFFF">
                    <a:alpha val="99000"/>
                  </a:srgbClr>
                </a:solidFill>
                <a:latin typeface="Darker Grotesque" pitchFamily="34" charset="0"/>
                <a:ea typeface="Darker Grotesque" pitchFamily="34" charset="-122"/>
                <a:cs typeface="Darker Grotesque" pitchFamily="34" charset="-120"/>
              </a:rPr>
              <a:t>We give users the ability to choose everything about their ride, down to the smallest detail. </a:t>
            </a:r>
            <a:endParaRPr lang="en-US" sz="1203" dirty="0"/>
          </a:p>
          <a:p>
            <a:pPr algn="l" indent="0" marL="0">
              <a:lnSpc>
                <a:spcPts val="1264"/>
              </a:lnSpc>
              <a:buNone/>
            </a:pPr>
            <a:r>
              <a:rPr lang="en-US" sz="1203" dirty="0">
                <a:solidFill>
                  <a:srgbClr val="FFFFFF">
                    <a:alpha val="99000"/>
                  </a:srgbClr>
                </a:solidFill>
                <a:latin typeface="Darker Grotesque" pitchFamily="34" charset="0"/>
                <a:ea typeface="Darker Grotesque" pitchFamily="34" charset="-122"/>
                <a:cs typeface="Darker Grotesque" pitchFamily="34" charset="-120"/>
              </a:rPr>
              <a:t>This unlocks trust for tourism operators and corporates who wish to know who they are riding with ahead of time. </a:t>
            </a:r>
            <a:endParaRPr lang="en-US" sz="1203" dirty="0"/>
          </a:p>
          <a:p>
            <a:pPr algn="l" indent="0" marL="0">
              <a:lnSpc>
                <a:spcPts val="1264"/>
              </a:lnSpc>
              <a:buNone/>
            </a:pPr>
            <a:r>
              <a:rPr lang="en-US" sz="1203" dirty="0">
                <a:solidFill>
                  <a:srgbClr val="FFFFFF">
                    <a:alpha val="99000"/>
                  </a:srgbClr>
                </a:solidFill>
                <a:latin typeface="Darker Grotesque" pitchFamily="34" charset="0"/>
                <a:ea typeface="Darker Grotesque" pitchFamily="34" charset="-122"/>
                <a:cs typeface="Darker Grotesque" pitchFamily="34" charset="-120"/>
              </a:rPr>
              <a:t>In addition, Timo embeds into partner portals for a seamless experience, with revenue sharing options. </a:t>
            </a:r>
            <a:endParaRPr lang="en-US" sz="1203" dirty="0"/>
          </a:p>
        </p:txBody>
      </p:sp>
      <p:sp>
        <p:nvSpPr>
          <p:cNvPr id="16" name="Text 11"/>
          <p:cNvSpPr/>
          <p:nvPr/>
        </p:nvSpPr>
        <p:spPr>
          <a:xfrm>
            <a:off x="804863" y="4043363"/>
            <a:ext cx="2734953" cy="890588"/>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Book in advance, just like you do on Air Bnb</a:t>
            </a:r>
            <a:endParaRPr lang="en-US" sz="1053" dirty="0"/>
          </a:p>
        </p:txBody>
      </p:sp>
      <p:sp>
        <p:nvSpPr>
          <p:cNvPr id="17" name="Text 12"/>
          <p:cNvSpPr/>
          <p:nvPr/>
        </p:nvSpPr>
        <p:spPr>
          <a:xfrm>
            <a:off x="3438525" y="4043363"/>
            <a:ext cx="2734953" cy="890588"/>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Find the ride that suits your exact preference</a:t>
            </a:r>
            <a:endParaRPr lang="en-US" sz="1053" dirty="0"/>
          </a:p>
        </p:txBody>
      </p:sp>
      <p:sp>
        <p:nvSpPr>
          <p:cNvPr id="18" name="Text 13"/>
          <p:cNvSpPr/>
          <p:nvPr/>
        </p:nvSpPr>
        <p:spPr>
          <a:xfrm>
            <a:off x="6338888" y="4043363"/>
            <a:ext cx="2734953" cy="1052513"/>
          </a:xfrm>
          <a:prstGeom prst="rect">
            <a:avLst/>
          </a:prstGeom>
          <a:noFill/>
          <a:ln/>
        </p:spPr>
        <p:txBody>
          <a:bodyPr wrap="square" rtlCol="0" anchor="ctr"/>
          <a:lstStyle/>
          <a:p>
            <a:pPr algn="l" indent="0" marL="0">
              <a:lnSpc>
                <a:spcPts val="1264"/>
              </a:lnSpc>
              <a:buNone/>
            </a:pPr>
            <a:r>
              <a:rPr lang="en-US" sz="1053" dirty="0">
                <a:solidFill>
                  <a:srgbClr val="000000">
                    <a:alpha val="99000"/>
                  </a:srgbClr>
                </a:solidFill>
                <a:latin typeface="Darker Grotesque" pitchFamily="34" charset="0"/>
                <a:ea typeface="Darker Grotesque" pitchFamily="34" charset="-122"/>
                <a:cs typeface="Darker Grotesque" pitchFamily="34" charset="-120"/>
              </a:rPr>
              <a:t>Check their reviews, ratings, and personal traits </a:t>
            </a:r>
            <a:endParaRPr lang="en-US" sz="1053" dirty="0"/>
          </a:p>
        </p:txBody>
      </p:sp>
      <p:sp>
        <p:nvSpPr>
          <p:cNvPr id="19" name="Text 14"/>
          <p:cNvSpPr/>
          <p:nvPr/>
        </p:nvSpPr>
        <p:spPr>
          <a:xfrm>
            <a:off x="7758113" y="2452688"/>
            <a:ext cx="919163" cy="890588"/>
          </a:xfrm>
          <a:prstGeom prst="rect">
            <a:avLst/>
          </a:prstGeom>
          <a:noFill/>
          <a:ln/>
        </p:spPr>
        <p:txBody>
          <a:bodyPr wrap="square" rtlCol="0" anchor="ctr"/>
          <a:lstStyle/>
          <a:p>
            <a:pPr algn="l" indent="0" marL="0">
              <a:lnSpc>
                <a:spcPts val="1264"/>
              </a:lnSpc>
              <a:buNone/>
            </a:pPr>
            <a:r>
              <a:rPr lang="en-US" sz="903" dirty="0">
                <a:solidFill>
                  <a:srgbClr val="000000">
                    <a:alpha val="99000"/>
                  </a:srgbClr>
                </a:solidFill>
                <a:latin typeface="Darker Grotesque" pitchFamily="34" charset="0"/>
                <a:ea typeface="Darker Grotesque" pitchFamily="34" charset="-122"/>
                <a:cs typeface="Darker Grotesque" pitchFamily="34" charset="-120"/>
              </a:rPr>
              <a:t>Timo</a:t>
            </a:r>
            <a:endParaRPr lang="en-US" sz="903" dirty="0"/>
          </a:p>
        </p:txBody>
      </p:sp>
      <p:sp>
        <p:nvSpPr>
          <p:cNvPr id="20" name="Text 15"/>
          <p:cNvSpPr/>
          <p:nvPr/>
        </p:nvSpPr>
        <p:spPr>
          <a:xfrm>
            <a:off x="4081463" y="-77914500"/>
            <a:ext cx="3790950" cy="842963"/>
          </a:xfrm>
          <a:prstGeom prst="rect">
            <a:avLst/>
          </a:prstGeom>
          <a:noFill/>
          <a:ln/>
        </p:spPr>
        <p:txBody>
          <a:bodyPr wrap="square" rtlCol="0" anchor="ctr"/>
          <a:lstStyle/>
          <a:p>
            <a:pPr algn="l" indent="0" marL="0">
              <a:lnSpc>
                <a:spcPts val="2588"/>
              </a:lnSpc>
              <a:buNone/>
            </a:pPr>
            <a:r>
              <a:rPr lang="en-US" sz="2588" b="1" spc="-52" kern="0" dirty="0">
                <a:solidFill>
                  <a:srgbClr val="000000">
                    <a:alpha val="99000"/>
                  </a:srgbClr>
                </a:solidFill>
                <a:latin typeface="Darker Grotesque" pitchFamily="34" charset="0"/>
                <a:ea typeface="Darker Grotesque" pitchFamily="34" charset="-122"/>
                <a:cs typeface="Darker Grotesque" pitchFamily="34" charset="-120"/>
              </a:rPr>
              <a:t>An Africa-first decentralised mobility brand</a:t>
            </a:r>
            <a:endParaRPr lang="en-US" sz="2588" dirty="0"/>
          </a:p>
        </p:txBody>
      </p:sp>
      <p:sp>
        <p:nvSpPr>
          <p:cNvPr id="21" name="Text 16"/>
          <p:cNvSpPr/>
          <p:nvPr/>
        </p:nvSpPr>
        <p:spPr>
          <a:xfrm>
            <a:off x="4081463" y="-76790550"/>
            <a:ext cx="3190875" cy="2495550"/>
          </a:xfrm>
          <a:prstGeom prst="rect">
            <a:avLst/>
          </a:prstGeom>
          <a:noFill/>
          <a:ln/>
        </p:spPr>
        <p:txBody>
          <a:bodyPr wrap="square" rtlCol="0" anchor="ctr"/>
          <a:lstStyle/>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Timo is the first African mobility company  built for the era of decentralisation. </a:t>
            </a:r>
            <a:endParaRPr lang="en-US" sz="1313" dirty="0"/>
          </a:p>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We combine deep sector knowledge with web3 principles and emergent technology, to empower riders to travel with confidence, and drivers to work with dignity. </a:t>
            </a:r>
            <a:endParaRPr lang="en-US" sz="1313" dirty="0"/>
          </a:p>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Identity, Safety, Interoperability and Choice lie at the heart of our build. We have a strong network of luxury vehicles, tourism partners and corporates waiting for our solution.</a:t>
            </a:r>
            <a:endParaRPr lang="en-US" sz="1313" dirty="0"/>
          </a:p>
          <a:p>
            <a:pPr algn="l" indent="0" marL="0">
              <a:lnSpc>
                <a:spcPts val="1350"/>
              </a:lnSpc>
              <a:buNone/>
            </a:pPr>
            <a:r>
              <a:rPr lang="en-US" sz="1313" dirty="0">
                <a:solidFill>
                  <a:srgbClr val="000000">
                    <a:alpha val="99000"/>
                  </a:srgbClr>
                </a:solidFill>
                <a:latin typeface="Darker Grotesque" pitchFamily="34" charset="0"/>
                <a:ea typeface="Darker Grotesque" pitchFamily="34" charset="-122"/>
                <a:cs typeface="Darker Grotesque" pitchFamily="34" charset="-120"/>
              </a:rPr>
              <a:t> </a:t>
            </a:r>
            <a:endParaRPr lang="en-US" sz="131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2025-11-08T11:40:21Z</dcterms:created>
  <dcterms:modified xsi:type="dcterms:W3CDTF">2025-11-08T11:40:21Z</dcterms:modified>
</cp:coreProperties>
</file>